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 id="2147483702" r:id="rId4"/>
    <p:sldMasterId id="2147483714" r:id="rId5"/>
    <p:sldMasterId id="2147483726" r:id="rId6"/>
    <p:sldMasterId id="2147483738" r:id="rId7"/>
    <p:sldMasterId id="2147483750" r:id="rId8"/>
  </p:sldMasterIdLst>
  <p:notesMasterIdLst>
    <p:notesMasterId r:id="rId20"/>
  </p:notesMasterIdLst>
  <p:sldIdLst>
    <p:sldId id="257" r:id="rId9"/>
    <p:sldId id="263" r:id="rId10"/>
    <p:sldId id="264" r:id="rId11"/>
    <p:sldId id="266" r:id="rId12"/>
    <p:sldId id="270" r:id="rId13"/>
    <p:sldId id="269" r:id="rId14"/>
    <p:sldId id="292" r:id="rId15"/>
    <p:sldId id="294" r:id="rId16"/>
    <p:sldId id="258" r:id="rId17"/>
    <p:sldId id="293" r:id="rId18"/>
    <p:sldId id="25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864" userDrawn="1">
          <p15:clr>
            <a:srgbClr val="A4A3A4"/>
          </p15:clr>
        </p15:guide>
        <p15:guide id="2" pos="4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A8E1"/>
    <a:srgbClr val="FFFFFF"/>
    <a:srgbClr val="015CA6"/>
    <a:srgbClr val="A61E67"/>
    <a:srgbClr val="E9533E"/>
    <a:srgbClr val="FFC313"/>
    <a:srgbClr val="4D9E44"/>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p:restoredTop sz="80542" autoAdjust="0"/>
  </p:normalViewPr>
  <p:slideViewPr>
    <p:cSldViewPr snapToGrid="0">
      <p:cViewPr>
        <p:scale>
          <a:sx n="61" d="100"/>
          <a:sy n="61" d="100"/>
        </p:scale>
        <p:origin x="-1156" y="-48"/>
      </p:cViewPr>
      <p:guideLst>
        <p:guide orient="horz" pos="864"/>
        <p:guide pos="4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FA9EBC-E19B-43FE-AD83-BD855E8A36A4}" type="datetimeFigureOut">
              <a:rPr lang="en-US" smtClean="0"/>
              <a:t>1/22/2019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089F05-CCB2-4A88-A7EF-1DFCC887BB1C}" type="slidenum">
              <a:rPr lang="en-US" smtClean="0"/>
              <a:t>‹#›</a:t>
            </a:fld>
            <a:endParaRPr lang="en-US"/>
          </a:p>
        </p:txBody>
      </p:sp>
    </p:spTree>
    <p:extLst>
      <p:ext uri="{BB962C8B-B14F-4D97-AF65-F5344CB8AC3E}">
        <p14:creationId xmlns:p14="http://schemas.microsoft.com/office/powerpoint/2010/main" val="2264383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Accelerated Benefit</a:t>
            </a:r>
            <a:r>
              <a:rPr lang="en-US" altLang="en-US" baseline="0" dirty="0" smtClean="0"/>
              <a:t> Riders provide an attractive value to your clients and prospects by helping to ensure they have access to their policy death benefit in the event of a chronic, critical, or terminal illness.</a:t>
            </a:r>
          </a:p>
          <a:p>
            <a:pPr eaLnBrk="1" hangingPunct="1"/>
            <a:r>
              <a:rPr lang="en-US" altLang="en-US" baseline="0" dirty="0" smtClean="0"/>
              <a:t/>
            </a:r>
            <a:br>
              <a:rPr lang="en-US" altLang="en-US" baseline="0" dirty="0" smtClean="0"/>
            </a:br>
            <a:r>
              <a:rPr lang="en-US" altLang="en-US" baseline="0" dirty="0" smtClean="0"/>
              <a:t>Lets take a look at the details for these accelerated benefit riders specifically for the state of CA. </a:t>
            </a:r>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741798" indent="-285307" eaLnBrk="0" hangingPunct="0">
              <a:spcBef>
                <a:spcPct val="30000"/>
              </a:spcBef>
              <a:defRPr sz="1100">
                <a:solidFill>
                  <a:schemeClr val="tx1"/>
                </a:solidFill>
                <a:latin typeface="Calibri" pitchFamily="34" charset="0"/>
              </a:defRPr>
            </a:lvl2pPr>
            <a:lvl3pPr marL="1142730" indent="-228246" eaLnBrk="0" hangingPunct="0">
              <a:spcBef>
                <a:spcPct val="30000"/>
              </a:spcBef>
              <a:defRPr sz="1100">
                <a:solidFill>
                  <a:schemeClr val="tx1"/>
                </a:solidFill>
                <a:latin typeface="Calibri" pitchFamily="34" charset="0"/>
              </a:defRPr>
            </a:lvl3pPr>
            <a:lvl4pPr marL="1599222" indent="-228246" eaLnBrk="0" hangingPunct="0">
              <a:spcBef>
                <a:spcPct val="30000"/>
              </a:spcBef>
              <a:defRPr sz="1100">
                <a:solidFill>
                  <a:schemeClr val="tx1"/>
                </a:solidFill>
                <a:latin typeface="Calibri" pitchFamily="34" charset="0"/>
              </a:defRPr>
            </a:lvl4pPr>
            <a:lvl5pPr marL="2057214" indent="-228246" eaLnBrk="0" hangingPunct="0">
              <a:spcBef>
                <a:spcPct val="30000"/>
              </a:spcBef>
              <a:defRPr sz="1100">
                <a:solidFill>
                  <a:schemeClr val="tx1"/>
                </a:solidFill>
                <a:latin typeface="Calibri" pitchFamily="34" charset="0"/>
              </a:defRPr>
            </a:lvl5pPr>
            <a:lvl6pPr marL="2489680" indent="-228246" eaLnBrk="0" fontAlgn="base" hangingPunct="0">
              <a:spcBef>
                <a:spcPct val="30000"/>
              </a:spcBef>
              <a:spcAft>
                <a:spcPct val="0"/>
              </a:spcAft>
              <a:defRPr sz="1100">
                <a:solidFill>
                  <a:schemeClr val="tx1"/>
                </a:solidFill>
                <a:latin typeface="Calibri" pitchFamily="34" charset="0"/>
              </a:defRPr>
            </a:lvl6pPr>
            <a:lvl7pPr marL="2922145" indent="-228246" eaLnBrk="0" fontAlgn="base" hangingPunct="0">
              <a:spcBef>
                <a:spcPct val="30000"/>
              </a:spcBef>
              <a:spcAft>
                <a:spcPct val="0"/>
              </a:spcAft>
              <a:defRPr sz="1100">
                <a:solidFill>
                  <a:schemeClr val="tx1"/>
                </a:solidFill>
                <a:latin typeface="Calibri" pitchFamily="34" charset="0"/>
              </a:defRPr>
            </a:lvl7pPr>
            <a:lvl8pPr marL="3354611" indent="-228246" eaLnBrk="0" fontAlgn="base" hangingPunct="0">
              <a:spcBef>
                <a:spcPct val="30000"/>
              </a:spcBef>
              <a:spcAft>
                <a:spcPct val="0"/>
              </a:spcAft>
              <a:defRPr sz="1100">
                <a:solidFill>
                  <a:schemeClr val="tx1"/>
                </a:solidFill>
                <a:latin typeface="Calibri" pitchFamily="34" charset="0"/>
              </a:defRPr>
            </a:lvl8pPr>
            <a:lvl9pPr marL="3787076" indent="-228246" eaLnBrk="0" fontAlgn="base" hangingPunct="0">
              <a:spcBef>
                <a:spcPct val="30000"/>
              </a:spcBef>
              <a:spcAft>
                <a:spcPct val="0"/>
              </a:spcAft>
              <a:defRPr sz="1100">
                <a:solidFill>
                  <a:schemeClr val="tx1"/>
                </a:solidFill>
                <a:latin typeface="Calibri" pitchFamily="34" charset="0"/>
              </a:defRPr>
            </a:lvl9pPr>
          </a:lstStyle>
          <a:p>
            <a:pPr eaLnBrk="1" hangingPunct="1">
              <a:spcBef>
                <a:spcPct val="0"/>
              </a:spcBef>
            </a:pPr>
            <a:fld id="{47FA84C2-E5A2-4817-B8DD-37779840FD3A}" type="slidenum">
              <a:rPr lang="en-US" altLang="en-US" sz="1200">
                <a:solidFill>
                  <a:srgbClr val="000000"/>
                </a:solidFill>
                <a:cs typeface="Arial" charset="0"/>
              </a:rPr>
              <a:pPr eaLnBrk="1" hangingPunct="1">
                <a:spcBef>
                  <a:spcPct val="0"/>
                </a:spcBef>
              </a:pPr>
              <a:t>1</a:t>
            </a:fld>
            <a:endParaRPr lang="en-US" altLang="en-US" sz="1200">
              <a:solidFill>
                <a:srgbClr val="000000"/>
              </a:solidFill>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Slide</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10</a:t>
            </a:fld>
            <a:endParaRPr lang="en-US"/>
          </a:p>
        </p:txBody>
      </p:sp>
    </p:spTree>
    <p:extLst>
      <p:ext uri="{BB962C8B-B14F-4D97-AF65-F5344CB8AC3E}">
        <p14:creationId xmlns:p14="http://schemas.microsoft.com/office/powerpoint/2010/main" val="1988470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Thank</a:t>
            </a:r>
            <a:r>
              <a:rPr lang="en-US" altLang="en-US" baseline="0" dirty="0" smtClean="0"/>
              <a:t> you for your time today. Please let us know if you have any questions. </a:t>
            </a:r>
            <a:endParaRPr lang="en-US" altLang="en-US" dirty="0"/>
          </a:p>
        </p:txBody>
      </p:sp>
      <p:sp>
        <p:nvSpPr>
          <p:cNvPr id="4" name="Slide Number Placeholder 3"/>
          <p:cNvSpPr>
            <a:spLocks noGrp="1"/>
          </p:cNvSpPr>
          <p:nvPr>
            <p:ph type="sldNum" sz="quarter" idx="5"/>
          </p:nvPr>
        </p:nvSpPr>
        <p:spPr/>
        <p:txBody>
          <a:bodyPr/>
          <a:lstStyle/>
          <a:p>
            <a:pPr>
              <a:defRPr/>
            </a:pPr>
            <a:fld id="{D854D4C0-6849-4D5C-947A-035B4B874D88}" type="slidenum">
              <a:rPr lang="en-US">
                <a:solidFill>
                  <a:prstClr val="black"/>
                </a:solidFill>
              </a:rPr>
              <a:pPr>
                <a:defRPr/>
              </a:pPr>
              <a:t>11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Living</a:t>
            </a:r>
            <a:r>
              <a:rPr lang="en-US" baseline="0" dirty="0"/>
              <a:t> benefits are quite valuable and an important aspect in today’s financial planning. Not having the proper coverage in place to help protect against the unknown can derail even the most sound financial plans.</a:t>
            </a:r>
          </a:p>
          <a:p>
            <a:endParaRPr lang="en-US" baseline="0" dirty="0"/>
          </a:p>
          <a:p>
            <a:r>
              <a:rPr lang="en-US" baseline="0" dirty="0"/>
              <a:t>Living benefits will help cover the cost of care for chronic, critical, or terminal illnesses.</a:t>
            </a:r>
          </a:p>
          <a:p>
            <a:r>
              <a:rPr lang="en-US" baseline="0" dirty="0"/>
              <a:t/>
            </a:r>
            <a:br>
              <a:rPr lang="en-US" baseline="0" dirty="0"/>
            </a:br>
            <a:r>
              <a:rPr lang="en-US" baseline="0" dirty="0"/>
              <a:t>They provide peace of mind to your clients during a difficult time. Knowing they can accelerate a portion of their life insurance policy’s death benefit can help ease the financial burden caused by these unexpected illnesses or conditions.</a:t>
            </a:r>
          </a:p>
          <a:p>
            <a:endParaRPr lang="en-US" baseline="0" dirty="0"/>
          </a:p>
          <a:p>
            <a:r>
              <a:rPr lang="en-US" baseline="0" dirty="0"/>
              <a:t>It will also help your clients maintain their quality of life.</a:t>
            </a:r>
          </a:p>
          <a:p>
            <a:endParaRPr lang="en-US" baseline="0" dirty="0"/>
          </a:p>
          <a:p>
            <a:r>
              <a:rPr lang="en-US" baseline="0" dirty="0"/>
              <a:t>The  </a:t>
            </a:r>
            <a:r>
              <a:rPr lang="en-US" baseline="0" dirty="0" smtClean="0"/>
              <a:t>Accelerated </a:t>
            </a:r>
            <a:r>
              <a:rPr lang="en-US" baseline="0" dirty="0"/>
              <a:t>Benefit Riders are included automatically on all Quality of Life…Insurance products. </a:t>
            </a:r>
            <a:endParaRPr lang="en-US" baseline="0" dirty="0" smtClean="0"/>
          </a:p>
          <a:p>
            <a:endParaRPr lang="en-US" baseline="0" dirty="0"/>
          </a:p>
          <a:p>
            <a:r>
              <a:rPr lang="en-US" baseline="0" dirty="0"/>
              <a:t>The best part is that these valuable benefits are provided on the policy at no additional premium cost to the client.</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2</a:t>
            </a:fld>
            <a:endParaRPr lang="en-US"/>
          </a:p>
        </p:txBody>
      </p:sp>
    </p:spTree>
    <p:extLst>
      <p:ext uri="{BB962C8B-B14F-4D97-AF65-F5344CB8AC3E}">
        <p14:creationId xmlns:p14="http://schemas.microsoft.com/office/powerpoint/2010/main" val="839013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These</a:t>
            </a:r>
            <a:r>
              <a:rPr lang="en-US" baseline="0" dirty="0"/>
              <a:t> riders allow the client to accelerate 100% of their death benefit, up to $2 million, for a qualifying chronic, critical, or terminal illness.</a:t>
            </a:r>
          </a:p>
          <a:p>
            <a:endParaRPr lang="en-US" baseline="0" dirty="0"/>
          </a:p>
          <a:p>
            <a:r>
              <a:rPr lang="en-US" baseline="0" dirty="0"/>
              <a:t>The total accelerated death benefit across all </a:t>
            </a:r>
            <a:r>
              <a:rPr lang="en-US" baseline="0" dirty="0" err="1"/>
              <a:t>QoL</a:t>
            </a:r>
            <a:r>
              <a:rPr lang="en-US" baseline="0" dirty="0"/>
              <a:t> policies may not exceed $2 million</a:t>
            </a:r>
            <a:r>
              <a:rPr lang="en-US" baseline="0" dirty="0" smtClean="0"/>
              <a:t>. This means, if the client has multiple </a:t>
            </a:r>
            <a:r>
              <a:rPr lang="en-US" baseline="0" dirty="0" err="1" smtClean="0"/>
              <a:t>QoL</a:t>
            </a:r>
            <a:r>
              <a:rPr lang="en-US" baseline="0" dirty="0" smtClean="0"/>
              <a:t> policies, they have a total of $2M to accelerate across all their policies.</a:t>
            </a:r>
            <a:endParaRPr lang="en-US" baseline="0" dirty="0"/>
          </a:p>
          <a:p>
            <a:endParaRPr lang="en-US" baseline="0" dirty="0"/>
          </a:p>
          <a:p>
            <a:r>
              <a:rPr lang="en-US" baseline="0" dirty="0"/>
              <a:t>The riders provide a discounted benefit to your client depending on the severity of the condition and the expected impact it has on their remaining life expectancy. Because they are receiving a portion of their death benefit early, the actual amount they receive is discounted to account for the early acceleration. The more severe the expected impact on life expectancy, the greater the accelerated amount they receive may be. The policy’s death benefit will be reduced by the death benefit allocated to the benefit claimed. </a:t>
            </a:r>
            <a:endParaRPr lang="en-US" baseline="0" dirty="0" smtClean="0"/>
          </a:p>
          <a:p>
            <a:endParaRPr lang="en-US" baseline="0" dirty="0" smtClean="0"/>
          </a:p>
          <a:p>
            <a:r>
              <a:rPr lang="en-US" baseline="0" dirty="0" smtClean="0"/>
              <a:t>The client is able to choose the amount of death benefit they wish to accelerate. They may accelerate the entire death benefit, or they can accelerate a portion of the death benefit (leaving some intact) on a go-forward basis. Keep in mind that if the client accelerates less than full death benefit amount, the policy costs will also be adjusted to reflect the new, lower death benefit. </a:t>
            </a:r>
            <a:endParaRPr lang="en-US" baseline="0" dirty="0"/>
          </a:p>
          <a:p>
            <a:endParaRPr lang="en-US" baseline="0" dirty="0"/>
          </a:p>
          <a:p>
            <a:r>
              <a:rPr lang="en-US" baseline="0" dirty="0"/>
              <a:t>The accelerated benefit riders are an indemnity type of benefit. That means the client does not have to provide receipts to receive the acceleration or wait to be reimbursed for their medical expenses. In fact, they can spend the benefit payout on whatever they see fit</a:t>
            </a:r>
            <a:r>
              <a:rPr lang="en-US" baseline="0" dirty="0" smtClean="0"/>
              <a:t>.</a:t>
            </a:r>
          </a:p>
          <a:p>
            <a:endParaRPr lang="en-US" baseline="0" dirty="0" smtClean="0"/>
          </a:p>
          <a:p>
            <a:r>
              <a:rPr lang="en-US" baseline="0" dirty="0" smtClean="0"/>
              <a:t>There are also no underwriting restrictions with the </a:t>
            </a:r>
            <a:r>
              <a:rPr lang="en-US" baseline="0" dirty="0" err="1" smtClean="0"/>
              <a:t>QoL</a:t>
            </a:r>
            <a:r>
              <a:rPr lang="en-US" baseline="0" dirty="0" smtClean="0"/>
              <a:t> Accelerated benefit riders. As long as the client qualifies for the policy, they automatically receive these benefits!</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3</a:t>
            </a:fld>
            <a:endParaRPr lang="en-US"/>
          </a:p>
        </p:txBody>
      </p:sp>
    </p:spTree>
    <p:extLst>
      <p:ext uri="{BB962C8B-B14F-4D97-AF65-F5344CB8AC3E}">
        <p14:creationId xmlns:p14="http://schemas.microsoft.com/office/powerpoint/2010/main" val="1820548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Lets</a:t>
            </a:r>
            <a:r>
              <a:rPr lang="en-US" baseline="0" dirty="0"/>
              <a:t> take a look at the chronic illness benefit. A chronic illness is defined as:</a:t>
            </a:r>
          </a:p>
          <a:p>
            <a:endParaRPr lang="en-US" baseline="0" dirty="0"/>
          </a:p>
          <a:p>
            <a:r>
              <a:rPr lang="en-US" baseline="0" dirty="0"/>
              <a:t>An illness or physical condition that:</a:t>
            </a:r>
          </a:p>
          <a:p>
            <a:endParaRPr lang="en-US" baseline="0" dirty="0"/>
          </a:p>
          <a:p>
            <a:r>
              <a:rPr lang="en-US" baseline="0" dirty="0"/>
              <a:t>Is certified in the last 12 months by a licensed health care practitioner</a:t>
            </a:r>
          </a:p>
          <a:p>
            <a:endParaRPr lang="en-US" baseline="0" dirty="0"/>
          </a:p>
          <a:p>
            <a:r>
              <a:rPr lang="en-US" baseline="0" dirty="0"/>
              <a:t>AND</a:t>
            </a:r>
          </a:p>
          <a:p>
            <a:endParaRPr lang="en-US" baseline="0" dirty="0"/>
          </a:p>
          <a:p>
            <a:r>
              <a:rPr lang="en-US" baseline="0" dirty="0"/>
              <a:t>Affects the insured so that he or she is unable to perform without substantial assistance at least 2 activities of daily living</a:t>
            </a:r>
          </a:p>
          <a:p>
            <a:endParaRPr lang="en-US" baseline="0" dirty="0"/>
          </a:p>
          <a:p>
            <a:r>
              <a:rPr lang="en-US" baseline="0" dirty="0"/>
              <a:t>OR</a:t>
            </a:r>
          </a:p>
          <a:p>
            <a:endParaRPr lang="en-US" baseline="0" dirty="0"/>
          </a:p>
          <a:p>
            <a:r>
              <a:rPr lang="en-US" baseline="0" dirty="0"/>
              <a:t>Requires substantial supervision by another person to protect themselves from threats to health and safety due to sever cognitive impairment.</a:t>
            </a:r>
          </a:p>
          <a:p>
            <a:endParaRPr lang="en-US" baseline="0" dirty="0"/>
          </a:p>
          <a:p>
            <a:r>
              <a:rPr lang="en-US" baseline="0" dirty="0"/>
              <a:t>The activities of daily living are: Bathing, eating, dressing, toileting, transferring, and continence.</a:t>
            </a:r>
          </a:p>
          <a:p>
            <a:endParaRPr lang="en-US" baseline="0" dirty="0"/>
          </a:p>
          <a:p>
            <a:r>
              <a:rPr lang="en-US" baseline="0" dirty="0"/>
              <a:t>Finally, </a:t>
            </a:r>
            <a:r>
              <a:rPr lang="en-US" baseline="0" dirty="0" smtClean="0"/>
              <a:t>there is no permanency </a:t>
            </a:r>
            <a:r>
              <a:rPr lang="en-US" baseline="0" dirty="0"/>
              <a:t>requirement for </a:t>
            </a:r>
            <a:r>
              <a:rPr lang="en-US" baseline="0" dirty="0" smtClean="0"/>
              <a:t>this </a:t>
            </a:r>
            <a:r>
              <a:rPr lang="en-US" baseline="0" dirty="0"/>
              <a:t>chronic illness benefit. </a:t>
            </a:r>
            <a:r>
              <a:rPr lang="en-US" baseline="0" dirty="0" smtClean="0"/>
              <a:t>This </a:t>
            </a:r>
            <a:r>
              <a:rPr lang="en-US" baseline="0" dirty="0"/>
              <a:t>means the </a:t>
            </a:r>
            <a:r>
              <a:rPr lang="en-US" baseline="0" dirty="0" smtClean="0"/>
              <a:t>insured can have a chronic illness condition they are reasonably expected to recover from, and as long as they meet the definition at the time of the claim, they can accelerate their policy’s death benefit. </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4</a:t>
            </a:fld>
            <a:endParaRPr lang="en-US"/>
          </a:p>
        </p:txBody>
      </p:sp>
    </p:spTree>
    <p:extLst>
      <p:ext uri="{BB962C8B-B14F-4D97-AF65-F5344CB8AC3E}">
        <p14:creationId xmlns:p14="http://schemas.microsoft.com/office/powerpoint/2010/main" val="283840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Next</a:t>
            </a:r>
            <a:r>
              <a:rPr lang="en-US" baseline="0" dirty="0"/>
              <a:t> lets take a look at the critical illness benefit. A critical illness is defined as:</a:t>
            </a:r>
          </a:p>
          <a:p>
            <a:endParaRPr lang="en-US" baseline="0" dirty="0"/>
          </a:p>
          <a:p>
            <a:r>
              <a:rPr lang="en-US" baseline="0" dirty="0"/>
              <a:t>An illness or physical condition that:</a:t>
            </a:r>
          </a:p>
          <a:p>
            <a:r>
              <a:rPr lang="en-US" baseline="0" dirty="0"/>
              <a:t/>
            </a:r>
            <a:br>
              <a:rPr lang="en-US" baseline="0" dirty="0"/>
            </a:br>
            <a:r>
              <a:rPr lang="en-US" baseline="0" dirty="0"/>
              <a:t>The insured is diagnosed with by a physician within 365 days of the date the claim is received by the company.</a:t>
            </a:r>
          </a:p>
          <a:p>
            <a:endParaRPr lang="en-US" baseline="0" dirty="0"/>
          </a:p>
          <a:p>
            <a:r>
              <a:rPr lang="en-US" baseline="0" dirty="0"/>
              <a:t>Is diagnosed by a physician after the insured’s coverage has been in force for 30 consecutive </a:t>
            </a:r>
            <a:r>
              <a:rPr lang="en-US" baseline="0" dirty="0" smtClean="0"/>
              <a:t>days.</a:t>
            </a:r>
          </a:p>
          <a:p>
            <a:endParaRPr lang="en-US" baseline="0" dirty="0"/>
          </a:p>
          <a:p>
            <a:r>
              <a:rPr lang="en-US" baseline="0" dirty="0"/>
              <a:t>And, is not an occurrence of the same illness or condition that an acceleration has already been paid under this rider</a:t>
            </a:r>
            <a:r>
              <a:rPr lang="en-US" baseline="0" dirty="0" smtClean="0"/>
              <a:t>. We pay one time per critical illness. Remember, it is up to the client how much of their policy death benefit they accelerate. So, if they have a qualifying critical illness and don’t accelerate the full death benefit amount and later have a different qualifying critical illness they can accelerate from their policy death benefit again. </a:t>
            </a:r>
            <a:endParaRPr lang="en-US" baseline="0" dirty="0"/>
          </a:p>
          <a:p>
            <a:endParaRPr lang="en-US" baseline="0" dirty="0"/>
          </a:p>
          <a:p>
            <a:r>
              <a:rPr lang="en-US" baseline="0" dirty="0" smtClean="0"/>
              <a:t>You can see on the screen the list of qualifying critical illness for the death benefit acceleration. </a:t>
            </a:r>
            <a:endParaRPr lang="en-US" baseline="0" dirty="0"/>
          </a:p>
        </p:txBody>
      </p:sp>
      <p:sp>
        <p:nvSpPr>
          <p:cNvPr id="4" name="Slide Number Placeholder 3"/>
          <p:cNvSpPr>
            <a:spLocks noGrp="1"/>
          </p:cNvSpPr>
          <p:nvPr>
            <p:ph type="sldNum" sz="quarter" idx="10"/>
          </p:nvPr>
        </p:nvSpPr>
        <p:spPr/>
        <p:txBody>
          <a:bodyPr/>
          <a:lstStyle/>
          <a:p>
            <a:fld id="{65089F05-CCB2-4A88-A7EF-1DFCC887BB1C}" type="slidenum">
              <a:rPr lang="en-US" smtClean="0"/>
              <a:t>5</a:t>
            </a:fld>
            <a:endParaRPr lang="en-US"/>
          </a:p>
        </p:txBody>
      </p:sp>
    </p:spTree>
    <p:extLst>
      <p:ext uri="{BB962C8B-B14F-4D97-AF65-F5344CB8AC3E}">
        <p14:creationId xmlns:p14="http://schemas.microsoft.com/office/powerpoint/2010/main" val="146043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a:t>
            </a:r>
            <a:r>
              <a:rPr lang="en-US" baseline="0" dirty="0"/>
              <a:t> final portion of the accelerated benefit riders covers terminal illness. Terminal illness is defined as:</a:t>
            </a:r>
          </a:p>
          <a:p>
            <a:endParaRPr lang="en-US" baseline="0" dirty="0"/>
          </a:p>
          <a:p>
            <a:r>
              <a:rPr lang="en-US" baseline="0" dirty="0"/>
              <a:t>An illness or physical condition that:</a:t>
            </a:r>
          </a:p>
          <a:p>
            <a:endParaRPr lang="en-US" baseline="0" dirty="0"/>
          </a:p>
          <a:p>
            <a:r>
              <a:rPr lang="en-US" baseline="0" dirty="0"/>
              <a:t>Is certified by a physician to be reasonably expected to result in the insured’s death within 24 months from the date of diagnosis</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6</a:t>
            </a:fld>
            <a:endParaRPr lang="en-US"/>
          </a:p>
        </p:txBody>
      </p:sp>
    </p:spTree>
    <p:extLst>
      <p:ext uri="{BB962C8B-B14F-4D97-AF65-F5344CB8AC3E}">
        <p14:creationId xmlns:p14="http://schemas.microsoft.com/office/powerpoint/2010/main" val="1097252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32098" name="Notes Placeholder 2"/>
          <p:cNvSpPr>
            <a:spLocks noGrp="1"/>
          </p:cNvSpPr>
          <p:nvPr>
            <p:ph type="body" idx="1"/>
          </p:nvPr>
        </p:nvSpPr>
        <p:spPr bwMode="auto">
          <a:noFill/>
        </p:spPr>
        <p:txBody>
          <a:bodyPr/>
          <a:lstStyle/>
          <a:p>
            <a:r>
              <a:rPr lang="en-US" dirty="0" smtClean="0">
                <a:solidFill>
                  <a:srgbClr val="0073AE"/>
                </a:solidFill>
                <a:ea typeface="ＭＳ Ｐゴシック"/>
              </a:rPr>
              <a:t>Here you can see the comparison</a:t>
            </a:r>
            <a:r>
              <a:rPr lang="en-US" baseline="0" dirty="0" smtClean="0">
                <a:solidFill>
                  <a:srgbClr val="0073AE"/>
                </a:solidFill>
                <a:ea typeface="ＭＳ Ｐゴシック"/>
              </a:rPr>
              <a:t> of our accelerated benefit riders compared to other core competitors with similar living benefits. </a:t>
            </a:r>
          </a:p>
          <a:p>
            <a:endParaRPr lang="en-US" baseline="0" dirty="0" smtClean="0">
              <a:solidFill>
                <a:srgbClr val="0073AE"/>
              </a:solidFill>
              <a:ea typeface="ＭＳ Ｐゴシック"/>
            </a:endParaRPr>
          </a:p>
          <a:p>
            <a:r>
              <a:rPr lang="en-US" baseline="0" dirty="0" smtClean="0">
                <a:solidFill>
                  <a:srgbClr val="0073AE"/>
                </a:solidFill>
                <a:ea typeface="ＭＳ Ｐゴシック"/>
              </a:rPr>
              <a:t>A couple of key points is that our maximum acceleration is 100% of the death benefit, up to $2 million and it is not tiered at the older ages. The full benefit is available for clients of any age. Finally, remember, there are no underwriting restrictions to have the </a:t>
            </a:r>
            <a:r>
              <a:rPr lang="en-US" baseline="0" dirty="0" err="1" smtClean="0">
                <a:solidFill>
                  <a:srgbClr val="0073AE"/>
                </a:solidFill>
                <a:ea typeface="ＭＳ Ｐゴシック"/>
              </a:rPr>
              <a:t>QoL</a:t>
            </a:r>
            <a:r>
              <a:rPr lang="en-US" baseline="0" dirty="0" smtClean="0">
                <a:solidFill>
                  <a:srgbClr val="0073AE"/>
                </a:solidFill>
                <a:ea typeface="ＭＳ Ｐゴシック"/>
              </a:rPr>
              <a:t> accelerated benefit riders.</a:t>
            </a:r>
          </a:p>
          <a:p>
            <a:endParaRPr lang="en-US" baseline="0" dirty="0" smtClean="0">
              <a:solidFill>
                <a:srgbClr val="0073AE"/>
              </a:solidFill>
              <a:ea typeface="ＭＳ Ｐゴシック"/>
            </a:endParaRPr>
          </a:p>
          <a:p>
            <a:endParaRPr lang="en-US" dirty="0">
              <a:solidFill>
                <a:srgbClr val="0073AE"/>
              </a:solidFill>
              <a:ea typeface="ＭＳ Ｐゴシック"/>
            </a:endParaRPr>
          </a:p>
          <a:p>
            <a:endParaRPr lang="en-US" dirty="0">
              <a:ea typeface="ＭＳ Ｐゴシック"/>
            </a:endParaRPr>
          </a:p>
        </p:txBody>
      </p:sp>
      <p:sp>
        <p:nvSpPr>
          <p:cNvPr id="132099" name="Slide Number Placeholder 3"/>
          <p:cNvSpPr>
            <a:spLocks noGrp="1"/>
          </p:cNvSpPr>
          <p:nvPr>
            <p:ph type="sldNum" sz="quarter" idx="5"/>
          </p:nvPr>
        </p:nvSpPr>
        <p:spPr bwMode="auto">
          <a:noFill/>
          <a:ln>
            <a:miter lim="800000"/>
            <a:headEnd/>
            <a:tailEnd/>
          </a:ln>
        </p:spPr>
        <p:txBody>
          <a:bodyPr/>
          <a:lstStyle/>
          <a:p>
            <a:fld id="{09B57E3A-2C97-40CD-ADD9-C3E4B6CA6A2D}" type="slidenum">
              <a:rPr lang="en-US" smtClean="0">
                <a:solidFill>
                  <a:srgbClr val="000000"/>
                </a:solidFill>
              </a:rPr>
              <a:pPr/>
              <a:t>7</a:t>
            </a:fld>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32098" name="Notes Placeholder 2"/>
          <p:cNvSpPr>
            <a:spLocks noGrp="1"/>
          </p:cNvSpPr>
          <p:nvPr>
            <p:ph type="body" idx="1"/>
          </p:nvPr>
        </p:nvSpPr>
        <p:spPr bwMode="auto">
          <a:noFill/>
        </p:spPr>
        <p:txBody>
          <a:bodyPr/>
          <a:lstStyle/>
          <a:p>
            <a:r>
              <a:rPr lang="en-US" dirty="0" smtClean="0">
                <a:solidFill>
                  <a:srgbClr val="0073AE"/>
                </a:solidFill>
                <a:ea typeface="ＭＳ Ｐゴシック"/>
              </a:rPr>
              <a:t>Finally, here is a</a:t>
            </a:r>
            <a:r>
              <a:rPr lang="en-US" baseline="0" dirty="0" smtClean="0">
                <a:solidFill>
                  <a:srgbClr val="0073AE"/>
                </a:solidFill>
                <a:ea typeface="ＭＳ Ｐゴシック"/>
              </a:rPr>
              <a:t> comparison of our chronic illness definition and critical illness coverages compared to those same competitors. </a:t>
            </a:r>
            <a:endParaRPr lang="en-US" dirty="0">
              <a:solidFill>
                <a:srgbClr val="0073AE"/>
              </a:solidFill>
              <a:ea typeface="ＭＳ Ｐゴシック"/>
            </a:endParaRPr>
          </a:p>
          <a:p>
            <a:endParaRPr lang="en-US" dirty="0">
              <a:ea typeface="ＭＳ Ｐゴシック"/>
            </a:endParaRPr>
          </a:p>
        </p:txBody>
      </p:sp>
      <p:sp>
        <p:nvSpPr>
          <p:cNvPr id="132099" name="Slide Number Placeholder 3"/>
          <p:cNvSpPr>
            <a:spLocks noGrp="1"/>
          </p:cNvSpPr>
          <p:nvPr>
            <p:ph type="sldNum" sz="quarter" idx="5"/>
          </p:nvPr>
        </p:nvSpPr>
        <p:spPr bwMode="auto">
          <a:noFill/>
          <a:ln>
            <a:miter lim="800000"/>
            <a:headEnd/>
            <a:tailEnd/>
          </a:ln>
        </p:spPr>
        <p:txBody>
          <a:bodyPr/>
          <a:lstStyle/>
          <a:p>
            <a:fld id="{09B57E3A-2C97-40CD-ADD9-C3E4B6CA6A2D}" type="slidenum">
              <a:rPr lang="en-US" smtClean="0">
                <a:solidFill>
                  <a:srgbClr val="000000"/>
                </a:solidFill>
              </a:rPr>
              <a:pPr/>
              <a:t>8</a:t>
            </a:fld>
            <a:endParaRPr lang="en-US">
              <a:solidFill>
                <a:srgbClr val="000000"/>
              </a:solidFill>
            </a:endParaRPr>
          </a:p>
        </p:txBody>
      </p:sp>
    </p:spTree>
    <p:extLst>
      <p:ext uri="{BB962C8B-B14F-4D97-AF65-F5344CB8AC3E}">
        <p14:creationId xmlns:p14="http://schemas.microsoft.com/office/powerpoint/2010/main" val="2563133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Slide</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9</a:t>
            </a:fld>
            <a:endParaRPr lang="en-US"/>
          </a:p>
        </p:txBody>
      </p:sp>
    </p:spTree>
    <p:extLst>
      <p:ext uri="{BB962C8B-B14F-4D97-AF65-F5344CB8AC3E}">
        <p14:creationId xmlns:p14="http://schemas.microsoft.com/office/powerpoint/2010/main" val="315614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a:solidFill>
                  <a:srgbClr val="000000"/>
                </a:solidFill>
              </a:rPr>
              <a:t>FOR FINANCIAL PROFESSIONAL USE ONLY-NOT FOR PUBLIC DISTRIBUTION</a:t>
            </a:r>
          </a:p>
        </p:txBody>
      </p:sp>
      <p:sp>
        <p:nvSpPr>
          <p:cNvPr id="123906" name="Title Placeholder 22"/>
          <p:cNvSpPr>
            <a:spLocks noGrp="1"/>
          </p:cNvSpPr>
          <p:nvPr>
            <p:ph type="ctrTitle"/>
          </p:nvPr>
        </p:nvSpPr>
        <p:spPr>
          <a:xfrm>
            <a:off x="812801" y="1919289"/>
            <a:ext cx="8775700" cy="1279525"/>
          </a:xfrm>
        </p:spPr>
        <p:txBody>
          <a:bodyPr wrap="square"/>
          <a:lstStyle>
            <a:lvl1pPr>
              <a:defRPr sz="3600">
                <a:solidFill>
                  <a:srgbClr val="0073AE"/>
                </a:solidFill>
              </a:defRPr>
            </a:lvl1pPr>
          </a:lstStyle>
          <a:p>
            <a:r>
              <a:rPr lang="en-US"/>
              <a:t>Click to edit Master title style</a:t>
            </a:r>
          </a:p>
        </p:txBody>
      </p:sp>
      <p:sp>
        <p:nvSpPr>
          <p:cNvPr id="24" name="Text Placeholder 23"/>
          <p:cNvSpPr>
            <a:spLocks noGrp="1"/>
          </p:cNvSpPr>
          <p:nvPr>
            <p:ph type="subTitle" idx="1"/>
          </p:nvPr>
        </p:nvSpPr>
        <p:spPr bwMode="black">
          <a:xfrm>
            <a:off x="812801" y="3262313"/>
            <a:ext cx="8775700" cy="639762"/>
          </a:xfrm>
        </p:spPr>
        <p:txBody>
          <a:bodyPr/>
          <a:lstStyle>
            <a:lvl1pPr marL="0" indent="0">
              <a:buFont typeface="Wingdings" pitchFamily="2" charset="2"/>
              <a:buNone/>
              <a:defRPr sz="1800">
                <a:solidFill>
                  <a:srgbClr val="00A4E4"/>
                </a:solidFill>
              </a:defRPr>
            </a:lvl1pPr>
          </a:lstStyle>
          <a:p>
            <a:r>
              <a:rPr lang="en-US"/>
              <a:t>Click to edit Master subtitle style</a:t>
            </a:r>
          </a:p>
        </p:txBody>
      </p:sp>
      <p:pic>
        <p:nvPicPr>
          <p:cNvPr id="10" name="Picture 9" descr="TRAINING_PPT_HEADER_widescreen.jpg">
            <a:extLst>
              <a:ext uri="{FF2B5EF4-FFF2-40B4-BE49-F238E27FC236}">
                <a16:creationId xmlns:a16="http://schemas.microsoft.com/office/drawing/2014/main" xmlns="" id="{CF348F3B-1B34-544B-B89A-33F0ED16EBB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1503680"/>
          </a:xfrm>
          <a:prstGeom prst="rect">
            <a:avLst/>
          </a:prstGeom>
        </p:spPr>
      </p:pic>
    </p:spTree>
    <p:extLst>
      <p:ext uri="{BB962C8B-B14F-4D97-AF65-F5344CB8AC3E}">
        <p14:creationId xmlns:p14="http://schemas.microsoft.com/office/powerpoint/2010/main" val="299238145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5175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7817" y="552450"/>
            <a:ext cx="2681816" cy="54371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2367" y="552450"/>
            <a:ext cx="7842251" cy="54371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06705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flipH="1">
            <a:off x="10718800" y="0"/>
            <a:ext cx="1473200" cy="1119188"/>
            <a:chOff x="1440543" y="1418168"/>
            <a:chExt cx="769056" cy="769056"/>
          </a:xfrm>
        </p:grpSpPr>
        <p:sp>
          <p:nvSpPr>
            <p:cNvPr id="5" name="Rectangle 4"/>
            <p:cNvSpPr>
              <a:spLocks noChangeArrowheads="1"/>
            </p:cNvSpPr>
            <p:nvPr userDrawn="1"/>
          </p:nvSpPr>
          <p:spPr bwMode="gray">
            <a:xfrm rot="5400000">
              <a:off x="1701804" y="1156907"/>
              <a:ext cx="246534"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5071" eaLnBrk="1" fontAlgn="base" hangingPunct="1">
                <a:spcBef>
                  <a:spcPct val="0"/>
                </a:spcBef>
                <a:spcAft>
                  <a:spcPct val="0"/>
                </a:spcAft>
                <a:defRPr/>
              </a:pPr>
              <a:endParaRPr lang="en-US" altLang="en-US" sz="1800">
                <a:solidFill>
                  <a:srgbClr val="00A4E4"/>
                </a:solidFill>
              </a:endParaRPr>
            </a:p>
          </p:txBody>
        </p:sp>
        <p:sp>
          <p:nvSpPr>
            <p:cNvPr id="6" name="Rectangle 5"/>
            <p:cNvSpPr>
              <a:spLocks noChangeArrowheads="1"/>
            </p:cNvSpPr>
            <p:nvPr userDrawn="1"/>
          </p:nvSpPr>
          <p:spPr bwMode="gray">
            <a:xfrm>
              <a:off x="1440543" y="1418168"/>
              <a:ext cx="246407"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5071" eaLnBrk="1" fontAlgn="base" hangingPunct="1">
                <a:spcBef>
                  <a:spcPct val="0"/>
                </a:spcBef>
                <a:spcAft>
                  <a:spcPct val="0"/>
                </a:spcAft>
                <a:defRPr/>
              </a:pPr>
              <a:endParaRPr lang="en-US" altLang="en-US" sz="1800">
                <a:solidFill>
                  <a:srgbClr val="00A4E4"/>
                </a:solidFill>
              </a:endParaRPr>
            </a:p>
          </p:txBody>
        </p:sp>
      </p:grpSp>
      <p:pic>
        <p:nvPicPr>
          <p:cNvPr id="7" name="Picture 5" descr="AIG_PRI_pms299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812800" y="685800"/>
            <a:ext cx="1849967"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a:solidFill>
                  <a:srgbClr val="000000"/>
                </a:solidFill>
              </a:rPr>
              <a:t>FOR FINANCIAL PROFESSIONAL USE ONLY-NOT FOR PUBLIC DISTRIBUTION</a:t>
            </a:r>
          </a:p>
        </p:txBody>
      </p:sp>
      <p:sp>
        <p:nvSpPr>
          <p:cNvPr id="123906" name="Title Placeholder 22"/>
          <p:cNvSpPr>
            <a:spLocks noGrp="1"/>
          </p:cNvSpPr>
          <p:nvPr>
            <p:ph type="ctrTitle"/>
          </p:nvPr>
        </p:nvSpPr>
        <p:spPr>
          <a:xfrm>
            <a:off x="812854" y="1919291"/>
            <a:ext cx="8775700" cy="1279525"/>
          </a:xfrm>
        </p:spPr>
        <p:txBody>
          <a:bodyPr wrap="square"/>
          <a:lstStyle>
            <a:lvl1pPr>
              <a:defRPr sz="3600">
                <a:solidFill>
                  <a:srgbClr val="0073AE"/>
                </a:solidFill>
              </a:defRPr>
            </a:lvl1pPr>
          </a:lstStyle>
          <a:p>
            <a:r>
              <a:rPr lang="en-US"/>
              <a:t>Click to edit Master title style</a:t>
            </a:r>
          </a:p>
        </p:txBody>
      </p:sp>
      <p:sp>
        <p:nvSpPr>
          <p:cNvPr id="24" name="Text Placeholder 23"/>
          <p:cNvSpPr>
            <a:spLocks noGrp="1"/>
          </p:cNvSpPr>
          <p:nvPr>
            <p:ph type="subTitle" idx="1"/>
          </p:nvPr>
        </p:nvSpPr>
        <p:spPr bwMode="black">
          <a:xfrm>
            <a:off x="812854" y="3262313"/>
            <a:ext cx="8775700" cy="639762"/>
          </a:xfrm>
        </p:spPr>
        <p:txBody>
          <a:bodyPr/>
          <a:lstStyle>
            <a:lvl1pPr marL="0" indent="0">
              <a:buFont typeface="Wingdings" pitchFamily="2" charset="2"/>
              <a:buNone/>
              <a:defRPr sz="1800">
                <a:solidFill>
                  <a:srgbClr val="00A4E4"/>
                </a:solidFill>
              </a:defRPr>
            </a:lvl1pPr>
          </a:lstStyle>
          <a:p>
            <a:r>
              <a:rPr lang="en-US"/>
              <a:t>Click to edit Master subtitle style</a:t>
            </a:r>
          </a:p>
        </p:txBody>
      </p:sp>
    </p:spTree>
    <p:extLst>
      <p:ext uri="{BB962C8B-B14F-4D97-AF65-F5344CB8AC3E}">
        <p14:creationId xmlns:p14="http://schemas.microsoft.com/office/powerpoint/2010/main" val="63998171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3908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4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5071" indent="0">
              <a:buNone/>
              <a:defRPr sz="1800"/>
            </a:lvl2pPr>
            <a:lvl3pPr marL="910135" indent="0">
              <a:buNone/>
              <a:defRPr sz="1600"/>
            </a:lvl3pPr>
            <a:lvl4pPr marL="1365200" indent="0">
              <a:buNone/>
              <a:defRPr sz="1400"/>
            </a:lvl4pPr>
            <a:lvl5pPr marL="1820266" indent="0">
              <a:buNone/>
              <a:defRPr sz="1400"/>
            </a:lvl5pPr>
            <a:lvl6pPr marL="2275333" indent="0">
              <a:buNone/>
              <a:defRPr sz="1400"/>
            </a:lvl6pPr>
            <a:lvl7pPr marL="2730398" indent="0">
              <a:buNone/>
              <a:defRPr sz="1400"/>
            </a:lvl7pPr>
            <a:lvl8pPr marL="3185467" indent="0">
              <a:buNone/>
              <a:defRPr sz="1400"/>
            </a:lvl8pPr>
            <a:lvl9pPr marL="3640530" indent="0">
              <a:buNone/>
              <a:defRPr sz="1400"/>
            </a:lvl9pPr>
          </a:lstStyle>
          <a:p>
            <a:pPr lvl="0"/>
            <a:r>
              <a:rPr lang="en-US"/>
              <a:t>Click to edit Master text styles</a:t>
            </a:r>
          </a:p>
        </p:txBody>
      </p:sp>
    </p:spTree>
    <p:extLst>
      <p:ext uri="{BB962C8B-B14F-4D97-AF65-F5344CB8AC3E}">
        <p14:creationId xmlns:p14="http://schemas.microsoft.com/office/powerpoint/2010/main" val="100818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2372"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1"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3267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5071" indent="0">
              <a:buNone/>
              <a:defRPr sz="2000" b="1"/>
            </a:lvl2pPr>
            <a:lvl3pPr marL="910135" indent="0">
              <a:buNone/>
              <a:defRPr sz="1800" b="1"/>
            </a:lvl3pPr>
            <a:lvl4pPr marL="1365200" indent="0">
              <a:buNone/>
              <a:defRPr sz="1600" b="1"/>
            </a:lvl4pPr>
            <a:lvl5pPr marL="1820266" indent="0">
              <a:buNone/>
              <a:defRPr sz="1600" b="1"/>
            </a:lvl5pPr>
            <a:lvl6pPr marL="2275333" indent="0">
              <a:buNone/>
              <a:defRPr sz="1600" b="1"/>
            </a:lvl6pPr>
            <a:lvl7pPr marL="2730398" indent="0">
              <a:buNone/>
              <a:defRPr sz="1600" b="1"/>
            </a:lvl7pPr>
            <a:lvl8pPr marL="3185467" indent="0">
              <a:buNone/>
              <a:defRPr sz="1600" b="1"/>
            </a:lvl8pPr>
            <a:lvl9pPr marL="364053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21" y="1535113"/>
            <a:ext cx="5389033" cy="639762"/>
          </a:xfrm>
        </p:spPr>
        <p:txBody>
          <a:bodyPr anchor="b"/>
          <a:lstStyle>
            <a:lvl1pPr marL="0" indent="0">
              <a:buNone/>
              <a:defRPr sz="2400" b="1"/>
            </a:lvl1pPr>
            <a:lvl2pPr marL="455071" indent="0">
              <a:buNone/>
              <a:defRPr sz="2000" b="1"/>
            </a:lvl2pPr>
            <a:lvl3pPr marL="910135" indent="0">
              <a:buNone/>
              <a:defRPr sz="1800" b="1"/>
            </a:lvl3pPr>
            <a:lvl4pPr marL="1365200" indent="0">
              <a:buNone/>
              <a:defRPr sz="1600" b="1"/>
            </a:lvl4pPr>
            <a:lvl5pPr marL="1820266" indent="0">
              <a:buNone/>
              <a:defRPr sz="1600" b="1"/>
            </a:lvl5pPr>
            <a:lvl6pPr marL="2275333" indent="0">
              <a:buNone/>
              <a:defRPr sz="1600" b="1"/>
            </a:lvl6pPr>
            <a:lvl7pPr marL="2730398" indent="0">
              <a:buNone/>
              <a:defRPr sz="1600" b="1"/>
            </a:lvl7pPr>
            <a:lvl8pPr marL="3185467" indent="0">
              <a:buNone/>
              <a:defRPr sz="1600" b="1"/>
            </a:lvl8pPr>
            <a:lvl9pPr marL="364053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21"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9683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8329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6909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6" y="1435101"/>
            <a:ext cx="4011084" cy="4691063"/>
          </a:xfrm>
        </p:spPr>
        <p:txBody>
          <a:bodyPr/>
          <a:lstStyle>
            <a:lvl1pPr marL="0" indent="0">
              <a:buNone/>
              <a:defRPr sz="1400"/>
            </a:lvl1pPr>
            <a:lvl2pPr marL="455071" indent="0">
              <a:buNone/>
              <a:defRPr sz="1200"/>
            </a:lvl2pPr>
            <a:lvl3pPr marL="910135" indent="0">
              <a:buNone/>
              <a:defRPr sz="1000"/>
            </a:lvl3pPr>
            <a:lvl4pPr marL="1365200" indent="0">
              <a:buNone/>
              <a:defRPr sz="900"/>
            </a:lvl4pPr>
            <a:lvl5pPr marL="1820266" indent="0">
              <a:buNone/>
              <a:defRPr sz="900"/>
            </a:lvl5pPr>
            <a:lvl6pPr marL="2275333" indent="0">
              <a:buNone/>
              <a:defRPr sz="900"/>
            </a:lvl6pPr>
            <a:lvl7pPr marL="2730398" indent="0">
              <a:buNone/>
              <a:defRPr sz="900"/>
            </a:lvl7pPr>
            <a:lvl8pPr marL="3185467" indent="0">
              <a:buNone/>
              <a:defRPr sz="900"/>
            </a:lvl8pPr>
            <a:lvl9pPr marL="3640530" indent="0">
              <a:buNone/>
              <a:defRPr sz="900"/>
            </a:lvl9pPr>
          </a:lstStyle>
          <a:p>
            <a:pPr lvl="0"/>
            <a:r>
              <a:rPr lang="en-US"/>
              <a:t>Click to edit Master text styles</a:t>
            </a:r>
          </a:p>
        </p:txBody>
      </p:sp>
    </p:spTree>
    <p:extLst>
      <p:ext uri="{BB962C8B-B14F-4D97-AF65-F5344CB8AC3E}">
        <p14:creationId xmlns:p14="http://schemas.microsoft.com/office/powerpoint/2010/main" val="219764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846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5071" indent="0">
              <a:buNone/>
              <a:defRPr sz="2800"/>
            </a:lvl2pPr>
            <a:lvl3pPr marL="910135" indent="0">
              <a:buNone/>
              <a:defRPr sz="2400"/>
            </a:lvl3pPr>
            <a:lvl4pPr marL="1365200" indent="0">
              <a:buNone/>
              <a:defRPr sz="2000"/>
            </a:lvl4pPr>
            <a:lvl5pPr marL="1820266" indent="0">
              <a:buNone/>
              <a:defRPr sz="2000"/>
            </a:lvl5pPr>
            <a:lvl6pPr marL="2275333" indent="0">
              <a:buNone/>
              <a:defRPr sz="2000"/>
            </a:lvl6pPr>
            <a:lvl7pPr marL="2730398" indent="0">
              <a:buNone/>
              <a:defRPr sz="2000"/>
            </a:lvl7pPr>
            <a:lvl8pPr marL="3185467" indent="0">
              <a:buNone/>
              <a:defRPr sz="2000"/>
            </a:lvl8pPr>
            <a:lvl9pPr marL="364053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5071" indent="0">
              <a:buNone/>
              <a:defRPr sz="1200"/>
            </a:lvl2pPr>
            <a:lvl3pPr marL="910135" indent="0">
              <a:buNone/>
              <a:defRPr sz="1000"/>
            </a:lvl3pPr>
            <a:lvl4pPr marL="1365200" indent="0">
              <a:buNone/>
              <a:defRPr sz="900"/>
            </a:lvl4pPr>
            <a:lvl5pPr marL="1820266" indent="0">
              <a:buNone/>
              <a:defRPr sz="900"/>
            </a:lvl5pPr>
            <a:lvl6pPr marL="2275333" indent="0">
              <a:buNone/>
              <a:defRPr sz="900"/>
            </a:lvl6pPr>
            <a:lvl7pPr marL="2730398" indent="0">
              <a:buNone/>
              <a:defRPr sz="900"/>
            </a:lvl7pPr>
            <a:lvl8pPr marL="3185467" indent="0">
              <a:buNone/>
              <a:defRPr sz="900"/>
            </a:lvl8pPr>
            <a:lvl9pPr marL="3640530" indent="0">
              <a:buNone/>
              <a:defRPr sz="900"/>
            </a:lvl9pPr>
          </a:lstStyle>
          <a:p>
            <a:pPr lvl="0"/>
            <a:r>
              <a:rPr lang="en-US"/>
              <a:t>Click to edit Master text styles</a:t>
            </a:r>
          </a:p>
        </p:txBody>
      </p:sp>
    </p:spTree>
    <p:extLst>
      <p:ext uri="{BB962C8B-B14F-4D97-AF65-F5344CB8AC3E}">
        <p14:creationId xmlns:p14="http://schemas.microsoft.com/office/powerpoint/2010/main" val="2863892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26965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7817" y="552450"/>
            <a:ext cx="2681816" cy="54371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2367" y="552450"/>
            <a:ext cx="7842251" cy="54371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4671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One Life">
    <p:spTree>
      <p:nvGrpSpPr>
        <p:cNvPr id="1" name=""/>
        <p:cNvGrpSpPr/>
        <p:nvPr/>
      </p:nvGrpSpPr>
      <p:grpSpPr>
        <a:xfrm>
          <a:off x="0" y="0"/>
          <a:ext cx="0" cy="0"/>
          <a:chOff x="0" y="0"/>
          <a:chExt cx="0" cy="0"/>
        </a:xfrm>
      </p:grpSpPr>
      <p:sp>
        <p:nvSpPr>
          <p:cNvPr id="2" name="Title 1"/>
          <p:cNvSpPr>
            <a:spLocks noGrp="1"/>
          </p:cNvSpPr>
          <p:nvPr>
            <p:ph type="title"/>
          </p:nvPr>
        </p:nvSpPr>
        <p:spPr>
          <a:xfrm>
            <a:off x="706973" y="739775"/>
            <a:ext cx="10727267" cy="306388"/>
          </a:xfrm>
        </p:spPr>
        <p:txBody>
          <a:bodyPr/>
          <a:lstStyle/>
          <a:p>
            <a:r>
              <a:rPr lang="en-US"/>
              <a:t>Click to edit Master title style</a:t>
            </a:r>
          </a:p>
        </p:txBody>
      </p:sp>
      <p:sp>
        <p:nvSpPr>
          <p:cNvPr id="3" name="Content Placeholder 2"/>
          <p:cNvSpPr>
            <a:spLocks noGrp="1"/>
          </p:cNvSpPr>
          <p:nvPr>
            <p:ph idx="1"/>
          </p:nvPr>
        </p:nvSpPr>
        <p:spPr>
          <a:xfrm>
            <a:off x="732373" y="1603376"/>
            <a:ext cx="10727267" cy="35623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ubtitle 2"/>
          <p:cNvSpPr>
            <a:spLocks noGrp="1"/>
          </p:cNvSpPr>
          <p:nvPr>
            <p:ph type="subTitle" idx="15"/>
          </p:nvPr>
        </p:nvSpPr>
        <p:spPr>
          <a:xfrm>
            <a:off x="731520" y="1055193"/>
            <a:ext cx="10728960" cy="215444"/>
          </a:xfrm>
          <a:prstGeom prst="rect">
            <a:avLst/>
          </a:prstGeom>
        </p:spPr>
        <p:txBody>
          <a:bodyPr/>
          <a:lstStyle>
            <a:lvl1pPr marL="0" indent="0" algn="l">
              <a:buNone/>
              <a:defRPr sz="1400">
                <a:solidFill>
                  <a:srgbClr val="0087BC"/>
                </a:solidFill>
                <a:latin typeface="Century Gothic" pitchFamily="34" charset="0"/>
              </a:defRPr>
            </a:lvl1pPr>
            <a:lvl2pPr marL="455124" indent="0" algn="ctr">
              <a:buNone/>
              <a:defRPr>
                <a:solidFill>
                  <a:schemeClr val="tx1">
                    <a:tint val="75000"/>
                  </a:schemeClr>
                </a:solidFill>
              </a:defRPr>
            </a:lvl2pPr>
            <a:lvl3pPr marL="910241" indent="0" algn="ctr">
              <a:buNone/>
              <a:defRPr>
                <a:solidFill>
                  <a:schemeClr val="tx1">
                    <a:tint val="75000"/>
                  </a:schemeClr>
                </a:solidFill>
              </a:defRPr>
            </a:lvl3pPr>
            <a:lvl4pPr marL="1365360" indent="0" algn="ctr">
              <a:buNone/>
              <a:defRPr>
                <a:solidFill>
                  <a:schemeClr val="tx1">
                    <a:tint val="75000"/>
                  </a:schemeClr>
                </a:solidFill>
              </a:defRPr>
            </a:lvl4pPr>
            <a:lvl5pPr marL="1820479" indent="0" algn="ctr">
              <a:buNone/>
              <a:defRPr>
                <a:solidFill>
                  <a:schemeClr val="tx1">
                    <a:tint val="75000"/>
                  </a:schemeClr>
                </a:solidFill>
              </a:defRPr>
            </a:lvl5pPr>
            <a:lvl6pPr marL="2275599" indent="0" algn="ctr">
              <a:buNone/>
              <a:defRPr>
                <a:solidFill>
                  <a:schemeClr val="tx1">
                    <a:tint val="75000"/>
                  </a:schemeClr>
                </a:solidFill>
              </a:defRPr>
            </a:lvl6pPr>
            <a:lvl7pPr marL="2730717" indent="0" algn="ctr">
              <a:buNone/>
              <a:defRPr>
                <a:solidFill>
                  <a:schemeClr val="tx1">
                    <a:tint val="75000"/>
                  </a:schemeClr>
                </a:solidFill>
              </a:defRPr>
            </a:lvl7pPr>
            <a:lvl8pPr marL="3185839" indent="0" algn="ctr">
              <a:buNone/>
              <a:defRPr>
                <a:solidFill>
                  <a:schemeClr val="tx1">
                    <a:tint val="75000"/>
                  </a:schemeClr>
                </a:solidFill>
              </a:defRPr>
            </a:lvl8pPr>
            <a:lvl9pPr marL="3640956" indent="0" algn="ctr">
              <a:buNone/>
              <a:defRPr>
                <a:solidFill>
                  <a:schemeClr val="tx1">
                    <a:tint val="75000"/>
                  </a:schemeClr>
                </a:solidFill>
              </a:defRPr>
            </a:lvl9pPr>
          </a:lstStyle>
          <a:p>
            <a:r>
              <a:rPr lang="en-CA"/>
              <a:t>Click to edit Master subtitle style</a:t>
            </a:r>
            <a:endParaRPr lang="en-US" dirty="0"/>
          </a:p>
        </p:txBody>
      </p:sp>
      <p:sp>
        <p:nvSpPr>
          <p:cNvPr id="7" name="Text Placeholder 14"/>
          <p:cNvSpPr>
            <a:spLocks noGrp="1"/>
          </p:cNvSpPr>
          <p:nvPr>
            <p:ph type="body" sz="quarter" idx="14"/>
          </p:nvPr>
        </p:nvSpPr>
        <p:spPr>
          <a:xfrm>
            <a:off x="731520" y="6164221"/>
            <a:ext cx="10302240" cy="123111"/>
          </a:xfrm>
        </p:spPr>
        <p:txBody>
          <a:bodyPr>
            <a:spAutoFit/>
          </a:bodyPr>
          <a:lstStyle>
            <a:lvl1pPr marL="0" indent="0">
              <a:buNone/>
              <a:defRPr sz="800"/>
            </a:lvl1pPr>
            <a:lvl2pPr marL="189638" indent="0">
              <a:buNone/>
              <a:defRPr sz="800"/>
            </a:lvl2pPr>
            <a:lvl3pPr marL="360301" indent="0">
              <a:buNone/>
              <a:defRPr sz="800"/>
            </a:lvl3pPr>
            <a:lvl4pPr marL="493046" indent="0">
              <a:buNone/>
              <a:defRPr sz="800"/>
            </a:lvl4pPr>
            <a:lvl5pPr marL="644751" indent="0">
              <a:buNone/>
              <a:defRPr sz="800"/>
            </a:lvl5pPr>
          </a:lstStyle>
          <a:p>
            <a:pPr lvl="0"/>
            <a:r>
              <a:rPr lang="en-CA" dirty="0"/>
              <a:t>Click to edit Master text styles</a:t>
            </a:r>
          </a:p>
        </p:txBody>
      </p:sp>
    </p:spTree>
    <p:extLst>
      <p:ext uri="{BB962C8B-B14F-4D97-AF65-F5344CB8AC3E}">
        <p14:creationId xmlns:p14="http://schemas.microsoft.com/office/powerpoint/2010/main" val="3712612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1_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0"/>
          </a:xfrm>
          <a:prstGeom prst="rect">
            <a:avLst/>
          </a:prstGeom>
        </p:spPr>
        <p:txBody>
          <a:bodyPr lIns="91024" tIns="45514" rIns="91024" bIns="45514"/>
          <a:lstStyle>
            <a:lvl1pPr defTabSz="453862">
              <a:defRPr sz="2200">
                <a:solidFill>
                  <a:srgbClr val="000000"/>
                </a:solidFill>
                <a:latin typeface="Arial" pitchFamily="34" charset="0"/>
                <a:ea typeface="MS PGothic" pitchFamily="34" charset="-128"/>
                <a:cs typeface="+mn-cs"/>
              </a:defRPr>
            </a:lvl1pPr>
          </a:lstStyle>
          <a:p>
            <a:pPr fontAlgn="base">
              <a:spcBef>
                <a:spcPct val="0"/>
              </a:spcBef>
              <a:spcAft>
                <a:spcPct val="0"/>
              </a:spcAft>
              <a:defRPr/>
            </a:pPr>
            <a:endParaRPr lang="en-US"/>
          </a:p>
        </p:txBody>
      </p:sp>
      <p:sp>
        <p:nvSpPr>
          <p:cNvPr id="4" name="Footer Placeholder 3"/>
          <p:cNvSpPr>
            <a:spLocks noGrp="1"/>
          </p:cNvSpPr>
          <p:nvPr>
            <p:ph type="ftr" sz="quarter" idx="11"/>
          </p:nvPr>
        </p:nvSpPr>
        <p:spPr>
          <a:xfrm>
            <a:off x="4165600" y="6245225"/>
            <a:ext cx="3860800" cy="476250"/>
          </a:xfrm>
          <a:prstGeom prst="rect">
            <a:avLst/>
          </a:prstGeom>
        </p:spPr>
        <p:txBody>
          <a:bodyPr lIns="91024" tIns="45514" rIns="91024" bIns="45514"/>
          <a:lstStyle>
            <a:lvl1pPr defTabSz="453862">
              <a:defRPr sz="2200">
                <a:solidFill>
                  <a:srgbClr val="000000"/>
                </a:solidFill>
                <a:latin typeface="Arial" pitchFamily="34" charset="0"/>
                <a:ea typeface="MS PGothic" pitchFamily="34" charset="-128"/>
                <a:cs typeface="+mn-cs"/>
              </a:defRPr>
            </a:lvl1pPr>
          </a:lstStyle>
          <a:p>
            <a:pPr fontAlgn="base">
              <a:spcBef>
                <a:spcPct val="0"/>
              </a:spcBef>
              <a:spcAft>
                <a:spcPct val="0"/>
              </a:spcAft>
              <a:defRPr/>
            </a:pPr>
            <a:endParaRPr lang="en-US"/>
          </a:p>
        </p:txBody>
      </p:sp>
      <p:sp>
        <p:nvSpPr>
          <p:cNvPr id="5" name="Slide Number Placeholder 4"/>
          <p:cNvSpPr>
            <a:spLocks noGrp="1"/>
          </p:cNvSpPr>
          <p:nvPr>
            <p:ph type="sldNum" sz="quarter" idx="12"/>
          </p:nvPr>
        </p:nvSpPr>
        <p:spPr>
          <a:xfrm>
            <a:off x="8737600" y="6245225"/>
            <a:ext cx="2844800" cy="476250"/>
          </a:xfrm>
          <a:prstGeom prst="rect">
            <a:avLst/>
          </a:prstGeom>
        </p:spPr>
        <p:txBody>
          <a:bodyPr lIns="91024" tIns="45514" rIns="91024" bIns="45514"/>
          <a:lstStyle>
            <a:lvl1pPr defTabSz="453862">
              <a:defRPr sz="2200">
                <a:solidFill>
                  <a:srgbClr val="000000"/>
                </a:solidFill>
                <a:latin typeface="Arial" pitchFamily="34" charset="0"/>
                <a:ea typeface="MS PGothic" pitchFamily="34" charset="-128"/>
                <a:cs typeface="+mn-cs"/>
              </a:defRPr>
            </a:lvl1pPr>
          </a:lstStyle>
          <a:p>
            <a:pPr fontAlgn="base">
              <a:spcBef>
                <a:spcPct val="0"/>
              </a:spcBef>
              <a:spcAft>
                <a:spcPct val="0"/>
              </a:spcAft>
              <a:defRPr/>
            </a:pPr>
            <a:fld id="{0DF9242F-4206-4BDE-8EB1-4401D36B8B74}"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14924614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flipH="1">
            <a:off x="10718800" y="0"/>
            <a:ext cx="1473200" cy="1119188"/>
            <a:chOff x="1440543" y="1418168"/>
            <a:chExt cx="769056" cy="769056"/>
          </a:xfrm>
        </p:grpSpPr>
        <p:sp>
          <p:nvSpPr>
            <p:cNvPr id="5" name="Rectangle 4"/>
            <p:cNvSpPr>
              <a:spLocks noChangeArrowheads="1"/>
            </p:cNvSpPr>
            <p:nvPr userDrawn="1"/>
          </p:nvSpPr>
          <p:spPr bwMode="gray">
            <a:xfrm rot="5400000">
              <a:off x="1701804" y="1156907"/>
              <a:ext cx="246534"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6986" eaLnBrk="1" fontAlgn="base" hangingPunct="1">
                <a:spcBef>
                  <a:spcPct val="0"/>
                </a:spcBef>
                <a:spcAft>
                  <a:spcPct val="0"/>
                </a:spcAft>
                <a:defRPr/>
              </a:pPr>
              <a:endParaRPr lang="en-US" altLang="en-US" sz="1800">
                <a:solidFill>
                  <a:srgbClr val="00A4E4"/>
                </a:solidFill>
              </a:endParaRPr>
            </a:p>
          </p:txBody>
        </p:sp>
        <p:sp>
          <p:nvSpPr>
            <p:cNvPr id="6" name="Rectangle 5"/>
            <p:cNvSpPr>
              <a:spLocks noChangeArrowheads="1"/>
            </p:cNvSpPr>
            <p:nvPr userDrawn="1"/>
          </p:nvSpPr>
          <p:spPr bwMode="gray">
            <a:xfrm>
              <a:off x="1440543" y="1418168"/>
              <a:ext cx="246407"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6986" eaLnBrk="1" fontAlgn="base" hangingPunct="1">
                <a:spcBef>
                  <a:spcPct val="0"/>
                </a:spcBef>
                <a:spcAft>
                  <a:spcPct val="0"/>
                </a:spcAft>
                <a:defRPr/>
              </a:pPr>
              <a:endParaRPr lang="en-US" altLang="en-US" sz="1800">
                <a:solidFill>
                  <a:srgbClr val="00A4E4"/>
                </a:solidFill>
              </a:endParaRPr>
            </a:p>
          </p:txBody>
        </p:sp>
      </p:grpSp>
      <p:pic>
        <p:nvPicPr>
          <p:cNvPr id="7" name="Picture 5" descr="AIG_PRI_pms299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812800" y="685800"/>
            <a:ext cx="1849967"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a:solidFill>
                  <a:srgbClr val="000000"/>
                </a:solidFill>
              </a:rPr>
              <a:t>FOR FINANCIAL PROFESSIONAL USE ONLY-NOT FOR PUBLIC DISTRIBUTION</a:t>
            </a:r>
          </a:p>
        </p:txBody>
      </p:sp>
      <p:sp>
        <p:nvSpPr>
          <p:cNvPr id="123906" name="Title Placeholder 22"/>
          <p:cNvSpPr>
            <a:spLocks noGrp="1"/>
          </p:cNvSpPr>
          <p:nvPr>
            <p:ph type="ctrTitle"/>
          </p:nvPr>
        </p:nvSpPr>
        <p:spPr>
          <a:xfrm>
            <a:off x="812806" y="1919291"/>
            <a:ext cx="8775700" cy="1279525"/>
          </a:xfrm>
        </p:spPr>
        <p:txBody>
          <a:bodyPr wrap="square"/>
          <a:lstStyle>
            <a:lvl1pPr>
              <a:defRPr sz="3600">
                <a:solidFill>
                  <a:srgbClr val="0073AE"/>
                </a:solidFill>
              </a:defRPr>
            </a:lvl1pPr>
          </a:lstStyle>
          <a:p>
            <a:r>
              <a:rPr lang="en-US"/>
              <a:t>Click to edit Master title style</a:t>
            </a:r>
          </a:p>
        </p:txBody>
      </p:sp>
      <p:sp>
        <p:nvSpPr>
          <p:cNvPr id="24" name="Text Placeholder 23"/>
          <p:cNvSpPr>
            <a:spLocks noGrp="1"/>
          </p:cNvSpPr>
          <p:nvPr>
            <p:ph type="subTitle" idx="1"/>
          </p:nvPr>
        </p:nvSpPr>
        <p:spPr bwMode="black">
          <a:xfrm>
            <a:off x="812806" y="3262313"/>
            <a:ext cx="8775700" cy="639762"/>
          </a:xfrm>
        </p:spPr>
        <p:txBody>
          <a:bodyPr/>
          <a:lstStyle>
            <a:lvl1pPr marL="0" indent="0">
              <a:buFont typeface="Wingdings" pitchFamily="2" charset="2"/>
              <a:buNone/>
              <a:defRPr sz="1800">
                <a:solidFill>
                  <a:srgbClr val="00A4E4"/>
                </a:solidFill>
              </a:defRPr>
            </a:lvl1pPr>
          </a:lstStyle>
          <a:p>
            <a:r>
              <a:rPr lang="en-US"/>
              <a:t>Click to edit Master subtitle style</a:t>
            </a:r>
          </a:p>
        </p:txBody>
      </p:sp>
    </p:spTree>
    <p:extLst>
      <p:ext uri="{BB962C8B-B14F-4D97-AF65-F5344CB8AC3E}">
        <p14:creationId xmlns:p14="http://schemas.microsoft.com/office/powerpoint/2010/main" val="169757881"/>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5154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6986" indent="0">
              <a:buNone/>
              <a:defRPr sz="1800"/>
            </a:lvl2pPr>
            <a:lvl3pPr marL="913972" indent="0">
              <a:buNone/>
              <a:defRPr sz="1600"/>
            </a:lvl3pPr>
            <a:lvl4pPr marL="1370959" indent="0">
              <a:buNone/>
              <a:defRPr sz="1400"/>
            </a:lvl4pPr>
            <a:lvl5pPr marL="1827945" indent="0">
              <a:buNone/>
              <a:defRPr sz="1400"/>
            </a:lvl5pPr>
            <a:lvl6pPr marL="2284932" indent="0">
              <a:buNone/>
              <a:defRPr sz="1400"/>
            </a:lvl6pPr>
            <a:lvl7pPr marL="2741916" indent="0">
              <a:buNone/>
              <a:defRPr sz="1400"/>
            </a:lvl7pPr>
            <a:lvl8pPr marL="3198904" indent="0">
              <a:buNone/>
              <a:defRPr sz="1400"/>
            </a:lvl8pPr>
            <a:lvl9pPr marL="3655888" indent="0">
              <a:buNone/>
              <a:defRPr sz="1400"/>
            </a:lvl9pPr>
          </a:lstStyle>
          <a:p>
            <a:pPr lvl="0"/>
            <a:r>
              <a:rPr lang="en-US"/>
              <a:t>Click to edit Master text styles</a:t>
            </a:r>
          </a:p>
        </p:txBody>
      </p:sp>
    </p:spTree>
    <p:extLst>
      <p:ext uri="{BB962C8B-B14F-4D97-AF65-F5344CB8AC3E}">
        <p14:creationId xmlns:p14="http://schemas.microsoft.com/office/powerpoint/2010/main" val="9951784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2372"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1"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696253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6986" indent="0">
              <a:buNone/>
              <a:defRPr sz="2000" b="1"/>
            </a:lvl2pPr>
            <a:lvl3pPr marL="913972" indent="0">
              <a:buNone/>
              <a:defRPr sz="1800" b="1"/>
            </a:lvl3pPr>
            <a:lvl4pPr marL="1370959" indent="0">
              <a:buNone/>
              <a:defRPr sz="1600" b="1"/>
            </a:lvl4pPr>
            <a:lvl5pPr marL="1827945" indent="0">
              <a:buNone/>
              <a:defRPr sz="1600" b="1"/>
            </a:lvl5pPr>
            <a:lvl6pPr marL="2284932" indent="0">
              <a:buNone/>
              <a:defRPr sz="1600" b="1"/>
            </a:lvl6pPr>
            <a:lvl7pPr marL="2741916" indent="0">
              <a:buNone/>
              <a:defRPr sz="1600" b="1"/>
            </a:lvl7pPr>
            <a:lvl8pPr marL="3198904" indent="0">
              <a:buNone/>
              <a:defRPr sz="1600" b="1"/>
            </a:lvl8pPr>
            <a:lvl9pPr marL="3655888"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2400" b="1"/>
            </a:lvl1pPr>
            <a:lvl2pPr marL="456986" indent="0">
              <a:buNone/>
              <a:defRPr sz="2000" b="1"/>
            </a:lvl2pPr>
            <a:lvl3pPr marL="913972" indent="0">
              <a:buNone/>
              <a:defRPr sz="1800" b="1"/>
            </a:lvl3pPr>
            <a:lvl4pPr marL="1370959" indent="0">
              <a:buNone/>
              <a:defRPr sz="1600" b="1"/>
            </a:lvl4pPr>
            <a:lvl5pPr marL="1827945" indent="0">
              <a:buNone/>
              <a:defRPr sz="1600" b="1"/>
            </a:lvl5pPr>
            <a:lvl6pPr marL="2284932" indent="0">
              <a:buNone/>
              <a:defRPr sz="1600" b="1"/>
            </a:lvl6pPr>
            <a:lvl7pPr marL="2741916" indent="0">
              <a:buNone/>
              <a:defRPr sz="1600" b="1"/>
            </a:lvl7pPr>
            <a:lvl8pPr marL="3198904" indent="0">
              <a:buNone/>
              <a:defRPr sz="1600" b="1"/>
            </a:lvl8pPr>
            <a:lvl9pPr marL="365588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9569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29767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062335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37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6" y="1435101"/>
            <a:ext cx="4011084" cy="4691063"/>
          </a:xfrm>
        </p:spPr>
        <p:txBody>
          <a:bodyPr/>
          <a:lstStyle>
            <a:lvl1pPr marL="0" indent="0">
              <a:buNone/>
              <a:defRPr sz="1400"/>
            </a:lvl1pPr>
            <a:lvl2pPr marL="456986" indent="0">
              <a:buNone/>
              <a:defRPr sz="1200"/>
            </a:lvl2pPr>
            <a:lvl3pPr marL="913972" indent="0">
              <a:buNone/>
              <a:defRPr sz="1000"/>
            </a:lvl3pPr>
            <a:lvl4pPr marL="1370959" indent="0">
              <a:buNone/>
              <a:defRPr sz="900"/>
            </a:lvl4pPr>
            <a:lvl5pPr marL="1827945" indent="0">
              <a:buNone/>
              <a:defRPr sz="900"/>
            </a:lvl5pPr>
            <a:lvl6pPr marL="2284932" indent="0">
              <a:buNone/>
              <a:defRPr sz="900"/>
            </a:lvl6pPr>
            <a:lvl7pPr marL="2741916" indent="0">
              <a:buNone/>
              <a:defRPr sz="900"/>
            </a:lvl7pPr>
            <a:lvl8pPr marL="3198904" indent="0">
              <a:buNone/>
              <a:defRPr sz="900"/>
            </a:lvl8pPr>
            <a:lvl9pPr marL="3655888" indent="0">
              <a:buNone/>
              <a:defRPr sz="900"/>
            </a:lvl9pPr>
          </a:lstStyle>
          <a:p>
            <a:pPr lvl="0"/>
            <a:r>
              <a:rPr lang="en-US"/>
              <a:t>Click to edit Master text styles</a:t>
            </a:r>
          </a:p>
        </p:txBody>
      </p:sp>
    </p:spTree>
    <p:extLst>
      <p:ext uri="{BB962C8B-B14F-4D97-AF65-F5344CB8AC3E}">
        <p14:creationId xmlns:p14="http://schemas.microsoft.com/office/powerpoint/2010/main" val="29263608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6986" indent="0">
              <a:buNone/>
              <a:defRPr sz="2800"/>
            </a:lvl2pPr>
            <a:lvl3pPr marL="913972" indent="0">
              <a:buNone/>
              <a:defRPr sz="2400"/>
            </a:lvl3pPr>
            <a:lvl4pPr marL="1370959" indent="0">
              <a:buNone/>
              <a:defRPr sz="2000"/>
            </a:lvl4pPr>
            <a:lvl5pPr marL="1827945" indent="0">
              <a:buNone/>
              <a:defRPr sz="2000"/>
            </a:lvl5pPr>
            <a:lvl6pPr marL="2284932" indent="0">
              <a:buNone/>
              <a:defRPr sz="2000"/>
            </a:lvl6pPr>
            <a:lvl7pPr marL="2741916" indent="0">
              <a:buNone/>
              <a:defRPr sz="2000"/>
            </a:lvl7pPr>
            <a:lvl8pPr marL="3198904" indent="0">
              <a:buNone/>
              <a:defRPr sz="2000"/>
            </a:lvl8pPr>
            <a:lvl9pPr marL="3655888"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6986" indent="0">
              <a:buNone/>
              <a:defRPr sz="1200"/>
            </a:lvl2pPr>
            <a:lvl3pPr marL="913972" indent="0">
              <a:buNone/>
              <a:defRPr sz="1000"/>
            </a:lvl3pPr>
            <a:lvl4pPr marL="1370959" indent="0">
              <a:buNone/>
              <a:defRPr sz="900"/>
            </a:lvl4pPr>
            <a:lvl5pPr marL="1827945" indent="0">
              <a:buNone/>
              <a:defRPr sz="900"/>
            </a:lvl5pPr>
            <a:lvl6pPr marL="2284932" indent="0">
              <a:buNone/>
              <a:defRPr sz="900"/>
            </a:lvl6pPr>
            <a:lvl7pPr marL="2741916" indent="0">
              <a:buNone/>
              <a:defRPr sz="900"/>
            </a:lvl7pPr>
            <a:lvl8pPr marL="3198904" indent="0">
              <a:buNone/>
              <a:defRPr sz="900"/>
            </a:lvl8pPr>
            <a:lvl9pPr marL="3655888" indent="0">
              <a:buNone/>
              <a:defRPr sz="900"/>
            </a:lvl9pPr>
          </a:lstStyle>
          <a:p>
            <a:pPr lvl="0"/>
            <a:r>
              <a:rPr lang="en-US"/>
              <a:t>Click to edit Master text styles</a:t>
            </a:r>
          </a:p>
        </p:txBody>
      </p:sp>
    </p:spTree>
    <p:extLst>
      <p:ext uri="{BB962C8B-B14F-4D97-AF65-F5344CB8AC3E}">
        <p14:creationId xmlns:p14="http://schemas.microsoft.com/office/powerpoint/2010/main" val="19642006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602442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7817" y="552450"/>
            <a:ext cx="2681816" cy="54371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2367" y="552450"/>
            <a:ext cx="7842251" cy="54371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70963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One Life">
    <p:spTree>
      <p:nvGrpSpPr>
        <p:cNvPr id="1" name=""/>
        <p:cNvGrpSpPr/>
        <p:nvPr/>
      </p:nvGrpSpPr>
      <p:grpSpPr>
        <a:xfrm>
          <a:off x="0" y="0"/>
          <a:ext cx="0" cy="0"/>
          <a:chOff x="0" y="0"/>
          <a:chExt cx="0" cy="0"/>
        </a:xfrm>
      </p:grpSpPr>
      <p:sp>
        <p:nvSpPr>
          <p:cNvPr id="2" name="Title 1"/>
          <p:cNvSpPr>
            <a:spLocks noGrp="1"/>
          </p:cNvSpPr>
          <p:nvPr>
            <p:ph type="title"/>
          </p:nvPr>
        </p:nvSpPr>
        <p:spPr>
          <a:xfrm>
            <a:off x="706973" y="739775"/>
            <a:ext cx="10727267" cy="306388"/>
          </a:xfrm>
        </p:spPr>
        <p:txBody>
          <a:bodyPr/>
          <a:lstStyle/>
          <a:p>
            <a:r>
              <a:rPr lang="en-US"/>
              <a:t>Click to edit Master title style</a:t>
            </a:r>
          </a:p>
        </p:txBody>
      </p:sp>
      <p:sp>
        <p:nvSpPr>
          <p:cNvPr id="3" name="Content Placeholder 2"/>
          <p:cNvSpPr>
            <a:spLocks noGrp="1"/>
          </p:cNvSpPr>
          <p:nvPr>
            <p:ph idx="1"/>
          </p:nvPr>
        </p:nvSpPr>
        <p:spPr>
          <a:xfrm>
            <a:off x="732373" y="1603376"/>
            <a:ext cx="10727267" cy="43959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ubtitle 2"/>
          <p:cNvSpPr>
            <a:spLocks noGrp="1"/>
          </p:cNvSpPr>
          <p:nvPr>
            <p:ph type="subTitle" idx="15"/>
          </p:nvPr>
        </p:nvSpPr>
        <p:spPr>
          <a:xfrm>
            <a:off x="731520" y="1055193"/>
            <a:ext cx="10728960" cy="215444"/>
          </a:xfrm>
          <a:prstGeom prst="rect">
            <a:avLst/>
          </a:prstGeom>
        </p:spPr>
        <p:txBody>
          <a:bodyPr/>
          <a:lstStyle>
            <a:lvl1pPr marL="0" indent="0" algn="l">
              <a:buNone/>
              <a:defRPr sz="1400">
                <a:solidFill>
                  <a:srgbClr val="0087BC"/>
                </a:solidFill>
                <a:latin typeface="Century Gothic" pitchFamily="34" charset="0"/>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CA"/>
              <a:t>Click to edit Master subtitle style</a:t>
            </a:r>
            <a:endParaRPr lang="en-US" dirty="0"/>
          </a:p>
        </p:txBody>
      </p:sp>
      <p:sp>
        <p:nvSpPr>
          <p:cNvPr id="7" name="Text Placeholder 14"/>
          <p:cNvSpPr>
            <a:spLocks noGrp="1"/>
          </p:cNvSpPr>
          <p:nvPr>
            <p:ph type="body" sz="quarter" idx="14"/>
          </p:nvPr>
        </p:nvSpPr>
        <p:spPr>
          <a:xfrm>
            <a:off x="731520" y="6164221"/>
            <a:ext cx="10302240" cy="123111"/>
          </a:xfrm>
        </p:spPr>
        <p:txBody>
          <a:bodyPr>
            <a:spAutoFit/>
          </a:bodyPr>
          <a:lstStyle>
            <a:lvl1pPr marL="0" indent="0">
              <a:buNone/>
              <a:defRPr sz="800"/>
            </a:lvl1pPr>
            <a:lvl2pPr marL="190302" indent="0">
              <a:buNone/>
              <a:defRPr sz="800"/>
            </a:lvl2pPr>
            <a:lvl3pPr marL="361569" indent="0">
              <a:buNone/>
              <a:defRPr sz="800"/>
            </a:lvl3pPr>
            <a:lvl4pPr marL="494779" indent="0">
              <a:buNone/>
              <a:defRPr sz="800"/>
            </a:lvl4pPr>
            <a:lvl5pPr marL="647018" indent="0">
              <a:buNone/>
              <a:defRPr sz="800"/>
            </a:lvl5pPr>
          </a:lstStyle>
          <a:p>
            <a:pPr lvl="0"/>
            <a:r>
              <a:rPr lang="en-CA" dirty="0"/>
              <a:t>Click to edit Master text styles</a:t>
            </a:r>
          </a:p>
        </p:txBody>
      </p:sp>
    </p:spTree>
    <p:extLst>
      <p:ext uri="{BB962C8B-B14F-4D97-AF65-F5344CB8AC3E}">
        <p14:creationId xmlns:p14="http://schemas.microsoft.com/office/powerpoint/2010/main" val="879208320"/>
      </p:ext>
    </p:extLst>
  </p:cSld>
  <p:clrMapOvr>
    <a:masterClrMapping/>
  </p:clrMapOvr>
  <p:transition spd="slow">
    <p:push dir="u"/>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AIGLR">
    <p:spTree>
      <p:nvGrpSpPr>
        <p:cNvPr id="1" name=""/>
        <p:cNvGrpSpPr/>
        <p:nvPr/>
      </p:nvGrpSpPr>
      <p:grpSpPr>
        <a:xfrm>
          <a:off x="0" y="0"/>
          <a:ext cx="0" cy="0"/>
          <a:chOff x="0" y="0"/>
          <a:chExt cx="0" cy="0"/>
        </a:xfrm>
      </p:grpSpPr>
      <p:sp>
        <p:nvSpPr>
          <p:cNvPr id="2" name="Title 1"/>
          <p:cNvSpPr>
            <a:spLocks noGrp="1"/>
          </p:cNvSpPr>
          <p:nvPr>
            <p:ph type="title"/>
          </p:nvPr>
        </p:nvSpPr>
        <p:spPr>
          <a:xfrm>
            <a:off x="706973" y="739775"/>
            <a:ext cx="10727267" cy="306388"/>
          </a:xfrm>
        </p:spPr>
        <p:txBody>
          <a:bodyPr/>
          <a:lstStyle/>
          <a:p>
            <a:r>
              <a:rPr lang="en-US"/>
              <a:t>Click to edit Master title style</a:t>
            </a:r>
          </a:p>
        </p:txBody>
      </p:sp>
      <p:sp>
        <p:nvSpPr>
          <p:cNvPr id="3" name="Content Placeholder 2"/>
          <p:cNvSpPr>
            <a:spLocks noGrp="1"/>
          </p:cNvSpPr>
          <p:nvPr>
            <p:ph idx="1"/>
          </p:nvPr>
        </p:nvSpPr>
        <p:spPr>
          <a:xfrm>
            <a:off x="732373" y="1603376"/>
            <a:ext cx="10727267" cy="43959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14"/>
          <p:cNvSpPr>
            <a:spLocks noGrp="1"/>
          </p:cNvSpPr>
          <p:nvPr>
            <p:ph type="body" sz="quarter" idx="14"/>
          </p:nvPr>
        </p:nvSpPr>
        <p:spPr>
          <a:xfrm>
            <a:off x="731520" y="6164221"/>
            <a:ext cx="10302240" cy="123111"/>
          </a:xfrm>
        </p:spPr>
        <p:txBody>
          <a:bodyPr>
            <a:spAutoFit/>
          </a:bodyPr>
          <a:lstStyle>
            <a:lvl1pPr marL="0" indent="0">
              <a:buNone/>
              <a:defRPr sz="800"/>
            </a:lvl1pPr>
            <a:lvl2pPr marL="190302" indent="0">
              <a:buNone/>
              <a:defRPr sz="800"/>
            </a:lvl2pPr>
            <a:lvl3pPr marL="361569" indent="0">
              <a:buNone/>
              <a:defRPr sz="800"/>
            </a:lvl3pPr>
            <a:lvl4pPr marL="494779" indent="0">
              <a:buNone/>
              <a:defRPr sz="800"/>
            </a:lvl4pPr>
            <a:lvl5pPr marL="647018" indent="0">
              <a:buNone/>
              <a:defRPr sz="800"/>
            </a:lvl5pPr>
          </a:lstStyle>
          <a:p>
            <a:pPr lvl="0"/>
            <a:r>
              <a:rPr lang="en-CA" dirty="0"/>
              <a:t>Click to edit Master text styles</a:t>
            </a:r>
          </a:p>
        </p:txBody>
      </p:sp>
      <p:sp>
        <p:nvSpPr>
          <p:cNvPr id="5" name="Subtitle 2"/>
          <p:cNvSpPr>
            <a:spLocks noGrp="1"/>
          </p:cNvSpPr>
          <p:nvPr>
            <p:ph type="subTitle" idx="15"/>
          </p:nvPr>
        </p:nvSpPr>
        <p:spPr>
          <a:xfrm>
            <a:off x="731520" y="1055193"/>
            <a:ext cx="10728960" cy="215444"/>
          </a:xfrm>
          <a:prstGeom prst="rect">
            <a:avLst/>
          </a:prstGeom>
        </p:spPr>
        <p:txBody>
          <a:bodyPr/>
          <a:lstStyle>
            <a:lvl1pPr marL="0" indent="0" algn="l">
              <a:buNone/>
              <a:defRPr sz="1400">
                <a:solidFill>
                  <a:srgbClr val="0087BC"/>
                </a:solidFill>
                <a:latin typeface="Century Gothic" pitchFamily="34" charset="0"/>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CA"/>
              <a:t>Click to edit Master subtitle style</a:t>
            </a:r>
            <a:endParaRPr lang="en-US" dirty="0"/>
          </a:p>
        </p:txBody>
      </p:sp>
    </p:spTree>
    <p:extLst>
      <p:ext uri="{BB962C8B-B14F-4D97-AF65-F5344CB8AC3E}">
        <p14:creationId xmlns:p14="http://schemas.microsoft.com/office/powerpoint/2010/main" val="1474121971"/>
      </p:ext>
    </p:extLst>
  </p:cSld>
  <p:clrMapOvr>
    <a:masterClrMapping/>
  </p:clrMapOvr>
  <p:transition spd="slow">
    <p:push dir="u"/>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AIGLR - Title Slide">
    <p:bg>
      <p:bgPr>
        <a:solidFill>
          <a:srgbClr val="00A4E4"/>
        </a:solidFill>
        <a:effectLst/>
      </p:bgPr>
    </p:bg>
    <p:spTree>
      <p:nvGrpSpPr>
        <p:cNvPr id="1" name=""/>
        <p:cNvGrpSpPr/>
        <p:nvPr/>
      </p:nvGrpSpPr>
      <p:grpSpPr>
        <a:xfrm>
          <a:off x="0" y="0"/>
          <a:ext cx="0" cy="0"/>
          <a:chOff x="0" y="0"/>
          <a:chExt cx="0" cy="0"/>
        </a:xfrm>
      </p:grpSpPr>
      <p:pic>
        <p:nvPicPr>
          <p:cNvPr id="4" name="Picture 13" descr="AG_Logo_2Line_Left_white_lar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4351" y="454026"/>
            <a:ext cx="35687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gray">
          <a:xfrm>
            <a:off x="698500" y="6069013"/>
            <a:ext cx="9323917"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81985" rIns="29211" bIns="81985" anchor="ctr">
            <a:spAutoFit/>
          </a:bodyPr>
          <a:lstStyle/>
          <a:p>
            <a:pPr defTabSz="735842" eaLnBrk="0" fontAlgn="base" hangingPunct="0">
              <a:spcBef>
                <a:spcPts val="269"/>
              </a:spcBef>
              <a:spcAft>
                <a:spcPct val="0"/>
              </a:spcAft>
              <a:defRPr/>
            </a:pPr>
            <a:r>
              <a:rPr lang="en-US" sz="900" b="1" dirty="0">
                <a:solidFill>
                  <a:srgbClr val="FFFFFF"/>
                </a:solidFill>
                <a:latin typeface="Century Gothic" pitchFamily="34" charset="0"/>
                <a:cs typeface="ＭＳ Ｐゴシック"/>
              </a:rPr>
              <a:t>FOR PRODUCER USE ONLY – NOT FOR DISSEMINATION TO THE PUBLIC</a:t>
            </a:r>
          </a:p>
          <a:p>
            <a:pPr defTabSz="735842" eaLnBrk="0" fontAlgn="base" hangingPunct="0">
              <a:spcBef>
                <a:spcPts val="269"/>
              </a:spcBef>
              <a:spcAft>
                <a:spcPct val="0"/>
              </a:spcAft>
              <a:defRPr/>
            </a:pPr>
            <a:r>
              <a:rPr lang="en-US" sz="900" dirty="0">
                <a:solidFill>
                  <a:srgbClr val="FFFFFF"/>
                </a:solidFill>
                <a:latin typeface="Century Gothic" pitchFamily="34" charset="0"/>
                <a:cs typeface="ＭＳ Ｐゴシック"/>
              </a:rPr>
              <a:t>All the information contained herein is confidential and proprietary and belongs solely to American General Life Companies.  The unauthorized use, reproduction or disclosure of this information is prohibited.</a:t>
            </a:r>
          </a:p>
        </p:txBody>
      </p:sp>
      <p:sp>
        <p:nvSpPr>
          <p:cNvPr id="6" name="Title 1"/>
          <p:cNvSpPr>
            <a:spLocks noGrp="1"/>
          </p:cNvSpPr>
          <p:nvPr>
            <p:ph type="title"/>
          </p:nvPr>
        </p:nvSpPr>
        <p:spPr>
          <a:xfrm>
            <a:off x="654860" y="2613781"/>
            <a:ext cx="8778240" cy="624523"/>
          </a:xfrm>
          <a:prstGeom prst="rect">
            <a:avLst/>
          </a:prstGeom>
        </p:spPr>
        <p:txBody>
          <a:bodyPr/>
          <a:lstStyle>
            <a:lvl1pPr algn="l">
              <a:defRPr sz="3600">
                <a:solidFill>
                  <a:schemeClr val="bg1"/>
                </a:solidFill>
              </a:defRPr>
            </a:lvl1pPr>
          </a:lstStyle>
          <a:p>
            <a:r>
              <a:rPr lang="en-CA" dirty="0"/>
              <a:t>Click to edit Master title style</a:t>
            </a:r>
            <a:endParaRPr lang="en-US" dirty="0"/>
          </a:p>
        </p:txBody>
      </p:sp>
      <p:sp>
        <p:nvSpPr>
          <p:cNvPr id="8" name="Subtitle 2"/>
          <p:cNvSpPr>
            <a:spLocks noGrp="1"/>
          </p:cNvSpPr>
          <p:nvPr>
            <p:ph type="subTitle" idx="1"/>
          </p:nvPr>
        </p:nvSpPr>
        <p:spPr bwMode="gray">
          <a:xfrm>
            <a:off x="654861" y="3371295"/>
            <a:ext cx="8782755" cy="301441"/>
          </a:xfrm>
          <a:prstGeom prst="rect">
            <a:avLst/>
          </a:prstGeom>
        </p:spPr>
        <p:txBody>
          <a:bodyPr/>
          <a:lstStyle>
            <a:lvl1pPr marL="0" indent="0" algn="l">
              <a:spcBef>
                <a:spcPts val="0"/>
              </a:spcBef>
              <a:buNone/>
              <a:defRPr sz="1800">
                <a:solidFill>
                  <a:schemeClr val="bg1"/>
                </a:solidFill>
                <a:latin typeface="Century Gothic" pitchFamily="34" charset="0"/>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CA" dirty="0"/>
              <a:t>Click to edit Master subtitle style</a:t>
            </a:r>
            <a:endParaRPr lang="en-US" dirty="0"/>
          </a:p>
        </p:txBody>
      </p:sp>
    </p:spTree>
    <p:extLst>
      <p:ext uri="{BB962C8B-B14F-4D97-AF65-F5344CB8AC3E}">
        <p14:creationId xmlns:p14="http://schemas.microsoft.com/office/powerpoint/2010/main" val="809556816"/>
      </p:ext>
    </p:extLst>
  </p:cSld>
  <p:clrMapOvr>
    <a:masterClrMapping/>
  </p:clrMapOvr>
  <p:transition spd="slow"/>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Divider Mast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12192000" cy="609600"/>
          </a:xfrm>
          <a:prstGeom prst="rect">
            <a:avLst/>
          </a:prstGeom>
          <a:solidFill>
            <a:srgbClr val="00A4E4"/>
          </a:solidFill>
          <a:ln>
            <a:noFill/>
          </a:ln>
          <a:effectLst>
            <a:outerShdw blurRad="40000" dist="23000" dir="5400000" rotWithShape="0">
              <a:srgbClr val="80808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lIns="81985" tIns="40991" rIns="81985" bIns="40991" anchor="ctr"/>
          <a:lstStyle/>
          <a:p>
            <a:pPr algn="ctr" defTabSz="456721" fontAlgn="base">
              <a:spcBef>
                <a:spcPct val="0"/>
              </a:spcBef>
              <a:spcAft>
                <a:spcPct val="0"/>
              </a:spcAft>
              <a:defRPr/>
            </a:pPr>
            <a:endParaRPr lang="en-US" sz="1600">
              <a:solidFill>
                <a:srgbClr val="FFFFFF"/>
              </a:solidFill>
            </a:endParaRPr>
          </a:p>
        </p:txBody>
      </p:sp>
      <p:sp>
        <p:nvSpPr>
          <p:cNvPr id="5" name="Slide Number Placeholder 5"/>
          <p:cNvSpPr txBox="1">
            <a:spLocks/>
          </p:cNvSpPr>
          <p:nvPr userDrawn="1"/>
        </p:nvSpPr>
        <p:spPr bwMode="gray">
          <a:xfrm>
            <a:off x="11099800" y="6429376"/>
            <a:ext cx="374651" cy="269875"/>
          </a:xfrm>
          <a:prstGeom prst="rect">
            <a:avLst/>
          </a:prstGeom>
          <a:noFill/>
        </p:spPr>
        <p:txBody>
          <a:bodyPr lIns="0" tIns="0" rIns="0" bIns="0" anchor="ctr"/>
          <a:lstStyle>
            <a:lvl1pPr defTabSz="457200">
              <a:defRPr sz="2400">
                <a:solidFill>
                  <a:schemeClr val="tx1"/>
                </a:solidFill>
                <a:latin typeface="Arial" pitchFamily="34" charset="0"/>
                <a:ea typeface="ＭＳ Ｐゴシック"/>
                <a:cs typeface="ＭＳ Ｐゴシック"/>
              </a:defRPr>
            </a:lvl1pPr>
            <a:lvl2pPr marL="742950" indent="-285750" defTabSz="457200">
              <a:defRPr sz="2400">
                <a:solidFill>
                  <a:schemeClr val="tx1"/>
                </a:solidFill>
                <a:latin typeface="Arial" pitchFamily="34" charset="0"/>
                <a:ea typeface="ＭＳ Ｐゴシック"/>
                <a:cs typeface="ＭＳ Ｐゴシック"/>
              </a:defRPr>
            </a:lvl2pPr>
            <a:lvl3pPr marL="1143000" indent="-228600" defTabSz="457200">
              <a:defRPr sz="2400">
                <a:solidFill>
                  <a:schemeClr val="tx1"/>
                </a:solidFill>
                <a:latin typeface="Arial" pitchFamily="34" charset="0"/>
                <a:ea typeface="ＭＳ Ｐゴシック"/>
                <a:cs typeface="ＭＳ Ｐゴシック"/>
              </a:defRPr>
            </a:lvl3pPr>
            <a:lvl4pPr marL="1600200" indent="-228600" defTabSz="457200">
              <a:defRPr sz="2400">
                <a:solidFill>
                  <a:schemeClr val="tx1"/>
                </a:solidFill>
                <a:latin typeface="Arial" pitchFamily="34" charset="0"/>
                <a:ea typeface="ＭＳ Ｐゴシック"/>
                <a:cs typeface="ＭＳ Ｐゴシック"/>
              </a:defRPr>
            </a:lvl4pPr>
            <a:lvl5pPr marL="2057400" indent="-228600" defTabSz="457200">
              <a:defRPr sz="2400">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pPr algn="r" fontAlgn="base">
              <a:spcBef>
                <a:spcPct val="0"/>
              </a:spcBef>
              <a:spcAft>
                <a:spcPct val="0"/>
              </a:spcAft>
              <a:defRPr/>
            </a:pPr>
            <a:fld id="{18E909E0-9209-44AB-BA90-D5BB8DDF164B}" type="slidenum">
              <a:rPr lang="en-US" sz="800" smtClean="0">
                <a:solidFill>
                  <a:srgbClr val="00B4FB"/>
                </a:solidFill>
                <a:latin typeface="Century Gothic" pitchFamily="34" charset="0"/>
              </a:rPr>
              <a:pPr algn="r" fontAlgn="base">
                <a:spcBef>
                  <a:spcPct val="0"/>
                </a:spcBef>
                <a:spcAft>
                  <a:spcPct val="0"/>
                </a:spcAft>
                <a:defRPr/>
              </a:pPr>
              <a:t>‹#›</a:t>
            </a:fld>
            <a:endParaRPr lang="en-US" sz="800">
              <a:solidFill>
                <a:srgbClr val="00B4FB"/>
              </a:solidFill>
              <a:latin typeface="Century Gothic" pitchFamily="34" charset="0"/>
            </a:endParaRPr>
          </a:p>
        </p:txBody>
      </p:sp>
      <p:pic>
        <p:nvPicPr>
          <p:cNvPr id="7" name="Picture 13" descr="AG_Logo_2Line_Left_white_large.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3251" y="128589"/>
            <a:ext cx="2216149"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732367" y="6356350"/>
            <a:ext cx="10727267" cy="0"/>
          </a:xfrm>
          <a:prstGeom prst="line">
            <a:avLst/>
          </a:prstGeom>
          <a:ln w="9525" cap="flat" cmpd="sng">
            <a:solidFill>
              <a:schemeClr val="accent5"/>
            </a:solidFill>
            <a:round/>
          </a:ln>
          <a:effectLst/>
        </p:spPr>
        <p:style>
          <a:lnRef idx="2">
            <a:schemeClr val="accent1"/>
          </a:lnRef>
          <a:fillRef idx="0">
            <a:schemeClr val="accent1"/>
          </a:fillRef>
          <a:effectRef idx="1">
            <a:schemeClr val="accent1"/>
          </a:effectRef>
          <a:fontRef idx="minor">
            <a:schemeClr val="tx1"/>
          </a:fontRef>
        </p:style>
      </p:cxnSp>
      <p:sp>
        <p:nvSpPr>
          <p:cNvPr id="6" name="Title 1"/>
          <p:cNvSpPr>
            <a:spLocks noGrp="1"/>
          </p:cNvSpPr>
          <p:nvPr>
            <p:ph type="title"/>
          </p:nvPr>
        </p:nvSpPr>
        <p:spPr>
          <a:xfrm>
            <a:off x="1704623" y="1949731"/>
            <a:ext cx="8778240" cy="1280160"/>
          </a:xfrm>
          <a:prstGeom prst="rect">
            <a:avLst/>
          </a:prstGeom>
        </p:spPr>
        <p:txBody>
          <a:bodyPr/>
          <a:lstStyle>
            <a:lvl1pPr algn="ctr">
              <a:defRPr sz="3600"/>
            </a:lvl1pPr>
          </a:lstStyle>
          <a:p>
            <a:r>
              <a:rPr lang="en-CA" dirty="0"/>
              <a:t>Click to edit Master title style</a:t>
            </a:r>
            <a:endParaRPr lang="en-US" dirty="0"/>
          </a:p>
        </p:txBody>
      </p:sp>
      <p:sp>
        <p:nvSpPr>
          <p:cNvPr id="8" name="Subtitle 2"/>
          <p:cNvSpPr>
            <a:spLocks noGrp="1"/>
          </p:cNvSpPr>
          <p:nvPr>
            <p:ph type="subTitle" idx="1"/>
          </p:nvPr>
        </p:nvSpPr>
        <p:spPr bwMode="gray">
          <a:xfrm>
            <a:off x="1704629" y="3438522"/>
            <a:ext cx="8782755" cy="636071"/>
          </a:xfrm>
          <a:prstGeom prst="rect">
            <a:avLst/>
          </a:prstGeom>
        </p:spPr>
        <p:txBody>
          <a:bodyPr/>
          <a:lstStyle>
            <a:lvl1pPr marL="0" indent="0" algn="ctr">
              <a:spcBef>
                <a:spcPts val="0"/>
              </a:spcBef>
              <a:buNone/>
              <a:defRPr sz="1800">
                <a:solidFill>
                  <a:schemeClr val="bg2"/>
                </a:solidFill>
                <a:latin typeface="Century Gothic" pitchFamily="34" charset="0"/>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CA" dirty="0"/>
              <a:t>Click to edit Master subtitle style</a:t>
            </a:r>
            <a:endParaRPr lang="en-US" dirty="0"/>
          </a:p>
        </p:txBody>
      </p:sp>
    </p:spTree>
    <p:extLst>
      <p:ext uri="{BB962C8B-B14F-4D97-AF65-F5344CB8AC3E}">
        <p14:creationId xmlns:p14="http://schemas.microsoft.com/office/powerpoint/2010/main" val="3454715559"/>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2368"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1"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241019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808080"/>
        </a:solidFill>
        <a:effectLst/>
      </p:bgPr>
    </p:bg>
    <p:spTree>
      <p:nvGrpSpPr>
        <p:cNvPr id="1" name=""/>
        <p:cNvGrpSpPr/>
        <p:nvPr/>
      </p:nvGrpSpPr>
      <p:grpSpPr>
        <a:xfrm>
          <a:off x="0" y="0"/>
          <a:ext cx="0" cy="0"/>
          <a:chOff x="0" y="0"/>
          <a:chExt cx="0" cy="0"/>
        </a:xfrm>
      </p:grpSpPr>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94784" y="6230939"/>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p:nvGrpSpPr>
        <p:grpSpPr bwMode="auto">
          <a:xfrm flipH="1">
            <a:off x="10718800" y="0"/>
            <a:ext cx="1473200" cy="1119188"/>
            <a:chOff x="1440543" y="1418168"/>
            <a:chExt cx="769056" cy="769056"/>
          </a:xfrm>
        </p:grpSpPr>
        <p:sp>
          <p:nvSpPr>
            <p:cNvPr id="6" name="Rectangle 5"/>
            <p:cNvSpPr>
              <a:spLocks noChangeArrowheads="1"/>
            </p:cNvSpPr>
            <p:nvPr userDrawn="1"/>
          </p:nvSpPr>
          <p:spPr bwMode="gray">
            <a:xfrm rot="5400000">
              <a:off x="1701804" y="1156907"/>
              <a:ext cx="246534"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sp>
          <p:nvSpPr>
            <p:cNvPr id="7" name="Rectangle 6"/>
            <p:cNvSpPr>
              <a:spLocks noChangeArrowheads="1"/>
            </p:cNvSpPr>
            <p:nvPr userDrawn="1"/>
          </p:nvSpPr>
          <p:spPr bwMode="gray">
            <a:xfrm>
              <a:off x="1440543" y="1418168"/>
              <a:ext cx="246407"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grpSp>
      <p:sp>
        <p:nvSpPr>
          <p:cNvPr id="8" name="Rectangle 9"/>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a:solidFill>
                  <a:srgbClr val="000000"/>
                </a:solidFill>
              </a:rPr>
              <a:t>FOR FINANCIAL PROFESSIONAL USE ONLY-NOT FOR PUBLIC DISTRIBUTION</a:t>
            </a:r>
          </a:p>
        </p:txBody>
      </p:sp>
      <p:sp>
        <p:nvSpPr>
          <p:cNvPr id="70658" name="Title Placeholder 22"/>
          <p:cNvSpPr>
            <a:spLocks noGrp="1"/>
          </p:cNvSpPr>
          <p:nvPr>
            <p:ph type="ctrTitle"/>
          </p:nvPr>
        </p:nvSpPr>
        <p:spPr bwMode="gray">
          <a:xfrm>
            <a:off x="821270" y="1911352"/>
            <a:ext cx="8775701" cy="1279525"/>
          </a:xfrm>
        </p:spPr>
        <p:txBody>
          <a:bodyPr wrap="square"/>
          <a:lstStyle>
            <a:lvl1pPr>
              <a:defRPr sz="3600">
                <a:solidFill>
                  <a:srgbClr val="FFFFFF"/>
                </a:solidFill>
              </a:defRPr>
            </a:lvl1pPr>
          </a:lstStyle>
          <a:p>
            <a:r>
              <a:rPr lang="en-US"/>
              <a:t>Click to edit Master title style</a:t>
            </a:r>
          </a:p>
        </p:txBody>
      </p:sp>
      <p:sp>
        <p:nvSpPr>
          <p:cNvPr id="24" name="Text Placeholder 23"/>
          <p:cNvSpPr>
            <a:spLocks noGrp="1"/>
          </p:cNvSpPr>
          <p:nvPr>
            <p:ph type="subTitle" idx="1"/>
          </p:nvPr>
        </p:nvSpPr>
        <p:spPr>
          <a:xfrm>
            <a:off x="821270" y="3262315"/>
            <a:ext cx="8775701" cy="639763"/>
          </a:xfrm>
        </p:spPr>
        <p:txBody>
          <a:bodyPr/>
          <a:lstStyle>
            <a:lvl1pPr marL="0" indent="0">
              <a:buFont typeface="Wingdings" pitchFamily="2" charset="2"/>
              <a:buNone/>
              <a:defRPr sz="1800">
                <a:solidFill>
                  <a:srgbClr val="FFFFFF"/>
                </a:solidFill>
              </a:defRPr>
            </a:lvl1pPr>
          </a:lstStyle>
          <a:p>
            <a:r>
              <a:rPr lang="en-US"/>
              <a:t>Click to edit Master subtitle style</a:t>
            </a:r>
          </a:p>
        </p:txBody>
      </p:sp>
    </p:spTree>
    <p:extLst>
      <p:ext uri="{BB962C8B-B14F-4D97-AF65-F5344CB8AC3E}">
        <p14:creationId xmlns:p14="http://schemas.microsoft.com/office/powerpoint/2010/main" val="2512284685"/>
      </p:ext>
    </p:extLst>
  </p:cSld>
  <p:clrMapOvr>
    <a:masterClrMapping/>
  </p:clrMapOvr>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237082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7"/>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7976988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2371" y="1352549"/>
            <a:ext cx="526203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3" y="1352549"/>
            <a:ext cx="5264151"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55398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1535115"/>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1" y="1535115"/>
            <a:ext cx="538903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1" y="2174875"/>
            <a:ext cx="538903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789828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99866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54720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1"/>
            <a:ext cx="4011084" cy="1162051"/>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5" y="273054"/>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594478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3"/>
            <a:ext cx="7315200" cy="566739"/>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41"/>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326496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372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48620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9938" y="552450"/>
            <a:ext cx="2681817" cy="54371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2371" y="552450"/>
            <a:ext cx="7844368" cy="54371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976003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808080"/>
        </a:solidFill>
        <a:effectLst/>
      </p:bgPr>
    </p:bg>
    <p:spTree>
      <p:nvGrpSpPr>
        <p:cNvPr id="1" name=""/>
        <p:cNvGrpSpPr/>
        <p:nvPr/>
      </p:nvGrpSpPr>
      <p:grpSpPr>
        <a:xfrm>
          <a:off x="0" y="0"/>
          <a:ext cx="0" cy="0"/>
          <a:chOff x="0" y="0"/>
          <a:chExt cx="0" cy="0"/>
        </a:xfrm>
      </p:grpSpPr>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94784" y="6230939"/>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p:nvGrpSpPr>
        <p:grpSpPr bwMode="auto">
          <a:xfrm flipH="1">
            <a:off x="10718800" y="0"/>
            <a:ext cx="1473200" cy="1119188"/>
            <a:chOff x="1440543" y="1418168"/>
            <a:chExt cx="769056" cy="769056"/>
          </a:xfrm>
        </p:grpSpPr>
        <p:sp>
          <p:nvSpPr>
            <p:cNvPr id="6" name="Rectangle 5"/>
            <p:cNvSpPr>
              <a:spLocks noChangeArrowheads="1"/>
            </p:cNvSpPr>
            <p:nvPr userDrawn="1"/>
          </p:nvSpPr>
          <p:spPr bwMode="gray">
            <a:xfrm rot="5400000">
              <a:off x="1701804" y="1156907"/>
              <a:ext cx="246534"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sp>
          <p:nvSpPr>
            <p:cNvPr id="7" name="Rectangle 6"/>
            <p:cNvSpPr>
              <a:spLocks noChangeArrowheads="1"/>
            </p:cNvSpPr>
            <p:nvPr userDrawn="1"/>
          </p:nvSpPr>
          <p:spPr bwMode="gray">
            <a:xfrm>
              <a:off x="1440543" y="1418168"/>
              <a:ext cx="246407"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grpSp>
      <p:sp>
        <p:nvSpPr>
          <p:cNvPr id="8" name="Rectangle 9"/>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a:solidFill>
                  <a:srgbClr val="000000"/>
                </a:solidFill>
              </a:rPr>
              <a:t>FOR FINANCIAL PROFESSIONAL USE ONLY-NOT FOR PUBLIC DISTRIBUTION</a:t>
            </a:r>
          </a:p>
        </p:txBody>
      </p:sp>
      <p:sp>
        <p:nvSpPr>
          <p:cNvPr id="70658" name="Title Placeholder 22"/>
          <p:cNvSpPr>
            <a:spLocks noGrp="1"/>
          </p:cNvSpPr>
          <p:nvPr>
            <p:ph type="ctrTitle"/>
          </p:nvPr>
        </p:nvSpPr>
        <p:spPr bwMode="gray">
          <a:xfrm>
            <a:off x="821270" y="1911352"/>
            <a:ext cx="8775701" cy="1279525"/>
          </a:xfrm>
        </p:spPr>
        <p:txBody>
          <a:bodyPr wrap="square"/>
          <a:lstStyle>
            <a:lvl1pPr>
              <a:defRPr sz="3600">
                <a:solidFill>
                  <a:srgbClr val="FFFFFF"/>
                </a:solidFill>
              </a:defRPr>
            </a:lvl1pPr>
          </a:lstStyle>
          <a:p>
            <a:r>
              <a:rPr lang="en-US"/>
              <a:t>Click to edit Master title style</a:t>
            </a:r>
          </a:p>
        </p:txBody>
      </p:sp>
      <p:sp>
        <p:nvSpPr>
          <p:cNvPr id="24" name="Text Placeholder 23"/>
          <p:cNvSpPr>
            <a:spLocks noGrp="1"/>
          </p:cNvSpPr>
          <p:nvPr>
            <p:ph type="subTitle" idx="1"/>
          </p:nvPr>
        </p:nvSpPr>
        <p:spPr>
          <a:xfrm>
            <a:off x="821270" y="3262315"/>
            <a:ext cx="8775701" cy="639763"/>
          </a:xfrm>
        </p:spPr>
        <p:txBody>
          <a:bodyPr/>
          <a:lstStyle>
            <a:lvl1pPr marL="0" indent="0">
              <a:buFont typeface="Wingdings" pitchFamily="2" charset="2"/>
              <a:buNone/>
              <a:defRPr sz="1800">
                <a:solidFill>
                  <a:srgbClr val="FFFFFF"/>
                </a:solidFill>
              </a:defRPr>
            </a:lvl1pPr>
          </a:lstStyle>
          <a:p>
            <a:r>
              <a:rPr lang="en-US"/>
              <a:t>Click to edit Master subtitle style</a:t>
            </a:r>
          </a:p>
        </p:txBody>
      </p:sp>
    </p:spTree>
    <p:extLst>
      <p:ext uri="{BB962C8B-B14F-4D97-AF65-F5344CB8AC3E}">
        <p14:creationId xmlns:p14="http://schemas.microsoft.com/office/powerpoint/2010/main" val="1453439754"/>
      </p:ext>
    </p:extLst>
  </p:cSld>
  <p:clrMapOvr>
    <a:masterClrMapping/>
  </p:clrMapOvr>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977457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7"/>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8584199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2371" y="1352549"/>
            <a:ext cx="526203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3" y="1352549"/>
            <a:ext cx="5264151"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045527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1535115"/>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1" y="1535115"/>
            <a:ext cx="538903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1" y="2174875"/>
            <a:ext cx="538903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81482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287589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390202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1"/>
            <a:ext cx="4011084" cy="1162051"/>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5" y="273054"/>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454880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3"/>
            <a:ext cx="7315200" cy="566739"/>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41"/>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57312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a:t>Click to edit Master title style</a:t>
            </a:r>
          </a:p>
        </p:txBody>
      </p:sp>
    </p:spTree>
    <p:extLst>
      <p:ext uri="{BB962C8B-B14F-4D97-AF65-F5344CB8AC3E}">
        <p14:creationId xmlns:p14="http://schemas.microsoft.com/office/powerpoint/2010/main" val="55139107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654139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9938" y="552450"/>
            <a:ext cx="2681817" cy="54371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2371" y="552450"/>
            <a:ext cx="7844368" cy="54371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535350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flipH="1">
            <a:off x="10718800" y="0"/>
            <a:ext cx="1473200" cy="1119188"/>
            <a:chOff x="1440543" y="1418168"/>
            <a:chExt cx="769056" cy="769056"/>
          </a:xfrm>
        </p:grpSpPr>
        <p:sp>
          <p:nvSpPr>
            <p:cNvPr id="5" name="Rectangle 4"/>
            <p:cNvSpPr>
              <a:spLocks noChangeArrowheads="1"/>
            </p:cNvSpPr>
            <p:nvPr userDrawn="1"/>
          </p:nvSpPr>
          <p:spPr bwMode="gray">
            <a:xfrm rot="5400000">
              <a:off x="1701804" y="1156907"/>
              <a:ext cx="246534"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defTabSz="456827" eaLnBrk="1" fontAlgn="base" hangingPunct="1">
                <a:spcBef>
                  <a:spcPct val="0"/>
                </a:spcBef>
                <a:spcAft>
                  <a:spcPct val="0"/>
                </a:spcAft>
                <a:defRPr/>
              </a:pPr>
              <a:endParaRPr lang="en-US" altLang="en-US" sz="1800">
                <a:solidFill>
                  <a:srgbClr val="00A4E4"/>
                </a:solidFill>
              </a:endParaRPr>
            </a:p>
          </p:txBody>
        </p:sp>
        <p:sp>
          <p:nvSpPr>
            <p:cNvPr id="6" name="Rectangle 5"/>
            <p:cNvSpPr>
              <a:spLocks noChangeArrowheads="1"/>
            </p:cNvSpPr>
            <p:nvPr userDrawn="1"/>
          </p:nvSpPr>
          <p:spPr bwMode="gray">
            <a:xfrm>
              <a:off x="1440543" y="1418168"/>
              <a:ext cx="246407"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defTabSz="456827" eaLnBrk="1" fontAlgn="base" hangingPunct="1">
                <a:spcBef>
                  <a:spcPct val="0"/>
                </a:spcBef>
                <a:spcAft>
                  <a:spcPct val="0"/>
                </a:spcAft>
                <a:defRPr/>
              </a:pPr>
              <a:endParaRPr lang="en-US" altLang="en-US" sz="1800">
                <a:solidFill>
                  <a:srgbClr val="00A4E4"/>
                </a:solidFill>
              </a:endParaRPr>
            </a:p>
          </p:txBody>
        </p:sp>
      </p:grpSp>
      <p:pic>
        <p:nvPicPr>
          <p:cNvPr id="7" name="Picture 5" descr="AIG_PRI_pms299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812800" y="685800"/>
            <a:ext cx="1849967"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a:solidFill>
                  <a:srgbClr val="000000"/>
                </a:solidFill>
              </a:rPr>
              <a:t>FOR FINANCIAL PROFESSIONAL USE ONLY-NOT FOR PUBLIC DISTRIBUTION</a:t>
            </a:r>
          </a:p>
        </p:txBody>
      </p:sp>
      <p:sp>
        <p:nvSpPr>
          <p:cNvPr id="123906" name="Title Placeholder 22"/>
          <p:cNvSpPr>
            <a:spLocks noGrp="1"/>
          </p:cNvSpPr>
          <p:nvPr>
            <p:ph type="ctrTitle"/>
          </p:nvPr>
        </p:nvSpPr>
        <p:spPr>
          <a:xfrm>
            <a:off x="812810" y="1919291"/>
            <a:ext cx="8775700" cy="1279525"/>
          </a:xfrm>
        </p:spPr>
        <p:txBody>
          <a:bodyPr wrap="square"/>
          <a:lstStyle>
            <a:lvl1pPr>
              <a:defRPr sz="3600">
                <a:solidFill>
                  <a:srgbClr val="0073AE"/>
                </a:solidFill>
              </a:defRPr>
            </a:lvl1pPr>
          </a:lstStyle>
          <a:p>
            <a:r>
              <a:rPr lang="en-US"/>
              <a:t>Click to edit Master title style</a:t>
            </a:r>
          </a:p>
        </p:txBody>
      </p:sp>
      <p:sp>
        <p:nvSpPr>
          <p:cNvPr id="24" name="Text Placeholder 23"/>
          <p:cNvSpPr>
            <a:spLocks noGrp="1"/>
          </p:cNvSpPr>
          <p:nvPr>
            <p:ph type="subTitle" idx="1"/>
          </p:nvPr>
        </p:nvSpPr>
        <p:spPr bwMode="black">
          <a:xfrm>
            <a:off x="812810" y="3262313"/>
            <a:ext cx="8775700" cy="639762"/>
          </a:xfrm>
        </p:spPr>
        <p:txBody>
          <a:bodyPr/>
          <a:lstStyle>
            <a:lvl1pPr marL="0" indent="0">
              <a:buFont typeface="Wingdings" pitchFamily="2" charset="2"/>
              <a:buNone/>
              <a:defRPr sz="1800">
                <a:solidFill>
                  <a:srgbClr val="00A4E4"/>
                </a:solidFill>
              </a:defRPr>
            </a:lvl1pPr>
          </a:lstStyle>
          <a:p>
            <a:r>
              <a:rPr lang="en-US"/>
              <a:t>Click to edit Master subtitle style</a:t>
            </a:r>
          </a:p>
        </p:txBody>
      </p:sp>
    </p:spTree>
    <p:extLst>
      <p:ext uri="{BB962C8B-B14F-4D97-AF65-F5344CB8AC3E}">
        <p14:creationId xmlns:p14="http://schemas.microsoft.com/office/powerpoint/2010/main" val="4007519660"/>
      </p:ext>
    </p:extLst>
  </p:cSld>
  <p:clrMapOvr>
    <a:masterClrMapping/>
  </p:clrMapOvr>
  <p:hf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526939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8"/>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6827" indent="0">
              <a:buNone/>
              <a:defRPr sz="1800"/>
            </a:lvl2pPr>
            <a:lvl3pPr marL="913651" indent="0">
              <a:buNone/>
              <a:defRPr sz="1600"/>
            </a:lvl3pPr>
            <a:lvl4pPr marL="1370479" indent="0">
              <a:buNone/>
              <a:defRPr sz="1400"/>
            </a:lvl4pPr>
            <a:lvl5pPr marL="1827303" indent="0">
              <a:buNone/>
              <a:defRPr sz="1400"/>
            </a:lvl5pPr>
            <a:lvl6pPr marL="2284131" indent="0">
              <a:buNone/>
              <a:defRPr sz="1400"/>
            </a:lvl6pPr>
            <a:lvl7pPr marL="2740955" indent="0">
              <a:buNone/>
              <a:defRPr sz="1400"/>
            </a:lvl7pPr>
            <a:lvl8pPr marL="3197782" indent="0">
              <a:buNone/>
              <a:defRPr sz="1400"/>
            </a:lvl8pPr>
            <a:lvl9pPr marL="3654606" indent="0">
              <a:buNone/>
              <a:defRPr sz="1400"/>
            </a:lvl9pPr>
          </a:lstStyle>
          <a:p>
            <a:pPr lvl="0"/>
            <a:r>
              <a:rPr lang="en-US"/>
              <a:t>Click to edit Master text styles</a:t>
            </a:r>
          </a:p>
        </p:txBody>
      </p:sp>
    </p:spTree>
    <p:extLst>
      <p:ext uri="{BB962C8B-B14F-4D97-AF65-F5344CB8AC3E}">
        <p14:creationId xmlns:p14="http://schemas.microsoft.com/office/powerpoint/2010/main" val="35221535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2372"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1"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359454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6827" indent="0">
              <a:buNone/>
              <a:defRPr sz="2000" b="1"/>
            </a:lvl2pPr>
            <a:lvl3pPr marL="913651" indent="0">
              <a:buNone/>
              <a:defRPr sz="1800" b="1"/>
            </a:lvl3pPr>
            <a:lvl4pPr marL="1370479" indent="0">
              <a:buNone/>
              <a:defRPr sz="1600" b="1"/>
            </a:lvl4pPr>
            <a:lvl5pPr marL="1827303" indent="0">
              <a:buNone/>
              <a:defRPr sz="1600" b="1"/>
            </a:lvl5pPr>
            <a:lvl6pPr marL="2284131" indent="0">
              <a:buNone/>
              <a:defRPr sz="1600" b="1"/>
            </a:lvl6pPr>
            <a:lvl7pPr marL="2740955" indent="0">
              <a:buNone/>
              <a:defRPr sz="1600" b="1"/>
            </a:lvl7pPr>
            <a:lvl8pPr marL="3197782" indent="0">
              <a:buNone/>
              <a:defRPr sz="1600" b="1"/>
            </a:lvl8pPr>
            <a:lvl9pPr marL="3654606"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7" y="1535113"/>
            <a:ext cx="5389033" cy="639762"/>
          </a:xfrm>
        </p:spPr>
        <p:txBody>
          <a:bodyPr anchor="b"/>
          <a:lstStyle>
            <a:lvl1pPr marL="0" indent="0">
              <a:buNone/>
              <a:defRPr sz="2400" b="1"/>
            </a:lvl1pPr>
            <a:lvl2pPr marL="456827" indent="0">
              <a:buNone/>
              <a:defRPr sz="2000" b="1"/>
            </a:lvl2pPr>
            <a:lvl3pPr marL="913651" indent="0">
              <a:buNone/>
              <a:defRPr sz="1800" b="1"/>
            </a:lvl3pPr>
            <a:lvl4pPr marL="1370479" indent="0">
              <a:buNone/>
              <a:defRPr sz="1600" b="1"/>
            </a:lvl4pPr>
            <a:lvl5pPr marL="1827303" indent="0">
              <a:buNone/>
              <a:defRPr sz="1600" b="1"/>
            </a:lvl5pPr>
            <a:lvl6pPr marL="2284131" indent="0">
              <a:buNone/>
              <a:defRPr sz="1600" b="1"/>
            </a:lvl6pPr>
            <a:lvl7pPr marL="2740955" indent="0">
              <a:buNone/>
              <a:defRPr sz="1600" b="1"/>
            </a:lvl7pPr>
            <a:lvl8pPr marL="3197782" indent="0">
              <a:buNone/>
              <a:defRPr sz="1600" b="1"/>
            </a:lvl8pPr>
            <a:lvl9pPr marL="3654606"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972909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300491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334449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6" y="1435101"/>
            <a:ext cx="4011084" cy="4691063"/>
          </a:xfrm>
        </p:spPr>
        <p:txBody>
          <a:bodyPr/>
          <a:lstStyle>
            <a:lvl1pPr marL="0" indent="0">
              <a:buNone/>
              <a:defRPr sz="1400"/>
            </a:lvl1pPr>
            <a:lvl2pPr marL="456827" indent="0">
              <a:buNone/>
              <a:defRPr sz="1200"/>
            </a:lvl2pPr>
            <a:lvl3pPr marL="913651" indent="0">
              <a:buNone/>
              <a:defRPr sz="1000"/>
            </a:lvl3pPr>
            <a:lvl4pPr marL="1370479" indent="0">
              <a:buNone/>
              <a:defRPr sz="900"/>
            </a:lvl4pPr>
            <a:lvl5pPr marL="1827303" indent="0">
              <a:buNone/>
              <a:defRPr sz="900"/>
            </a:lvl5pPr>
            <a:lvl6pPr marL="2284131" indent="0">
              <a:buNone/>
              <a:defRPr sz="900"/>
            </a:lvl6pPr>
            <a:lvl7pPr marL="2740955" indent="0">
              <a:buNone/>
              <a:defRPr sz="900"/>
            </a:lvl7pPr>
            <a:lvl8pPr marL="3197782" indent="0">
              <a:buNone/>
              <a:defRPr sz="900"/>
            </a:lvl8pPr>
            <a:lvl9pPr marL="3654606" indent="0">
              <a:buNone/>
              <a:defRPr sz="900"/>
            </a:lvl9pPr>
          </a:lstStyle>
          <a:p>
            <a:pPr lvl="0"/>
            <a:r>
              <a:rPr lang="en-US"/>
              <a:t>Click to edit Master text styles</a:t>
            </a:r>
          </a:p>
        </p:txBody>
      </p:sp>
    </p:spTree>
    <p:extLst>
      <p:ext uri="{BB962C8B-B14F-4D97-AF65-F5344CB8AC3E}">
        <p14:creationId xmlns:p14="http://schemas.microsoft.com/office/powerpoint/2010/main" val="116585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524117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6827" indent="0">
              <a:buNone/>
              <a:defRPr sz="2800"/>
            </a:lvl2pPr>
            <a:lvl3pPr marL="913651" indent="0">
              <a:buNone/>
              <a:defRPr sz="2400"/>
            </a:lvl3pPr>
            <a:lvl4pPr marL="1370479" indent="0">
              <a:buNone/>
              <a:defRPr sz="2000"/>
            </a:lvl4pPr>
            <a:lvl5pPr marL="1827303" indent="0">
              <a:buNone/>
              <a:defRPr sz="2000"/>
            </a:lvl5pPr>
            <a:lvl6pPr marL="2284131" indent="0">
              <a:buNone/>
              <a:defRPr sz="2000"/>
            </a:lvl6pPr>
            <a:lvl7pPr marL="2740955" indent="0">
              <a:buNone/>
              <a:defRPr sz="2000"/>
            </a:lvl7pPr>
            <a:lvl8pPr marL="3197782" indent="0">
              <a:buNone/>
              <a:defRPr sz="2000"/>
            </a:lvl8pPr>
            <a:lvl9pPr marL="3654606"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6827" indent="0">
              <a:buNone/>
              <a:defRPr sz="1200"/>
            </a:lvl2pPr>
            <a:lvl3pPr marL="913651" indent="0">
              <a:buNone/>
              <a:defRPr sz="1000"/>
            </a:lvl3pPr>
            <a:lvl4pPr marL="1370479" indent="0">
              <a:buNone/>
              <a:defRPr sz="900"/>
            </a:lvl4pPr>
            <a:lvl5pPr marL="1827303" indent="0">
              <a:buNone/>
              <a:defRPr sz="900"/>
            </a:lvl5pPr>
            <a:lvl6pPr marL="2284131" indent="0">
              <a:buNone/>
              <a:defRPr sz="900"/>
            </a:lvl6pPr>
            <a:lvl7pPr marL="2740955" indent="0">
              <a:buNone/>
              <a:defRPr sz="900"/>
            </a:lvl7pPr>
            <a:lvl8pPr marL="3197782" indent="0">
              <a:buNone/>
              <a:defRPr sz="900"/>
            </a:lvl8pPr>
            <a:lvl9pPr marL="3654606" indent="0">
              <a:buNone/>
              <a:defRPr sz="900"/>
            </a:lvl9pPr>
          </a:lstStyle>
          <a:p>
            <a:pPr lvl="0"/>
            <a:r>
              <a:rPr lang="en-US"/>
              <a:t>Click to edit Master text styles</a:t>
            </a:r>
          </a:p>
        </p:txBody>
      </p:sp>
    </p:spTree>
    <p:extLst>
      <p:ext uri="{BB962C8B-B14F-4D97-AF65-F5344CB8AC3E}">
        <p14:creationId xmlns:p14="http://schemas.microsoft.com/office/powerpoint/2010/main" val="384749573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927300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7817" y="552450"/>
            <a:ext cx="2681816" cy="54371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2367" y="552450"/>
            <a:ext cx="7842251" cy="54371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940591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808080"/>
        </a:solidFill>
        <a:effectLst/>
      </p:bgPr>
    </p:bg>
    <p:spTree>
      <p:nvGrpSpPr>
        <p:cNvPr id="1" name=""/>
        <p:cNvGrpSpPr/>
        <p:nvPr/>
      </p:nvGrpSpPr>
      <p:grpSpPr>
        <a:xfrm>
          <a:off x="0" y="0"/>
          <a:ext cx="0" cy="0"/>
          <a:chOff x="0" y="0"/>
          <a:chExt cx="0" cy="0"/>
        </a:xfrm>
      </p:grpSpPr>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94784" y="6230939"/>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p:nvGrpSpPr>
        <p:grpSpPr bwMode="auto">
          <a:xfrm flipH="1">
            <a:off x="10718800" y="0"/>
            <a:ext cx="1473200" cy="1119188"/>
            <a:chOff x="1440543" y="1418168"/>
            <a:chExt cx="769056" cy="769056"/>
          </a:xfrm>
        </p:grpSpPr>
        <p:sp>
          <p:nvSpPr>
            <p:cNvPr id="6" name="Rectangle 5"/>
            <p:cNvSpPr>
              <a:spLocks noChangeArrowheads="1"/>
            </p:cNvSpPr>
            <p:nvPr userDrawn="1"/>
          </p:nvSpPr>
          <p:spPr bwMode="gray">
            <a:xfrm rot="5400000">
              <a:off x="1701804" y="1156907"/>
              <a:ext cx="246534"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sp>
          <p:nvSpPr>
            <p:cNvPr id="7" name="Rectangle 6"/>
            <p:cNvSpPr>
              <a:spLocks noChangeArrowheads="1"/>
            </p:cNvSpPr>
            <p:nvPr userDrawn="1"/>
          </p:nvSpPr>
          <p:spPr bwMode="gray">
            <a:xfrm>
              <a:off x="1440543" y="1418168"/>
              <a:ext cx="246407"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grpSp>
      <p:sp>
        <p:nvSpPr>
          <p:cNvPr id="8" name="Rectangle 14"/>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21267" y="1911351"/>
            <a:ext cx="8775700" cy="1279525"/>
          </a:xfrm>
        </p:spPr>
        <p:txBody>
          <a:bodyPr wrap="square"/>
          <a:lstStyle>
            <a:lvl1pPr>
              <a:defRPr sz="3600">
                <a:solidFill>
                  <a:srgbClr val="FFFFFF"/>
                </a:solidFill>
              </a:defRPr>
            </a:lvl1pPr>
          </a:lstStyle>
          <a:p>
            <a:r>
              <a:rPr lang="en-US"/>
              <a:t>Click to edit Master title style</a:t>
            </a:r>
          </a:p>
        </p:txBody>
      </p:sp>
      <p:sp>
        <p:nvSpPr>
          <p:cNvPr id="24" name="Text Placeholder 23"/>
          <p:cNvSpPr>
            <a:spLocks noGrp="1"/>
          </p:cNvSpPr>
          <p:nvPr>
            <p:ph type="subTitle" idx="1"/>
          </p:nvPr>
        </p:nvSpPr>
        <p:spPr>
          <a:xfrm>
            <a:off x="821267" y="3262313"/>
            <a:ext cx="8775700" cy="639762"/>
          </a:xfrm>
        </p:spPr>
        <p:txBody>
          <a:bodyPr/>
          <a:lstStyle>
            <a:lvl1pPr marL="0" indent="0">
              <a:buFont typeface="Wingdings" pitchFamily="2" charset="2"/>
              <a:buNone/>
              <a:defRPr sz="1800">
                <a:solidFill>
                  <a:srgbClr val="FFFFFF"/>
                </a:solidFill>
              </a:defRPr>
            </a:lvl1pPr>
          </a:lstStyle>
          <a:p>
            <a:r>
              <a:rPr lang="en-US"/>
              <a:t>Click to edit Master subtitle style</a:t>
            </a:r>
          </a:p>
        </p:txBody>
      </p:sp>
    </p:spTree>
    <p:extLst>
      <p:ext uri="{BB962C8B-B14F-4D97-AF65-F5344CB8AC3E}">
        <p14:creationId xmlns:p14="http://schemas.microsoft.com/office/powerpoint/2010/main" val="398033159"/>
      </p:ext>
    </p:extLst>
  </p:cSld>
  <p:clrMapOvr>
    <a:masterClrMapping/>
  </p:clrMapOvr>
  <p:hf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92071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8297229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2368" y="1352550"/>
            <a:ext cx="526203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1" y="1352550"/>
            <a:ext cx="5264151"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20408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364498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8227271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8156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778120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77665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6515068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57974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9934" y="552450"/>
            <a:ext cx="2681817" cy="54371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2367" y="552450"/>
            <a:ext cx="7844367" cy="54371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552743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808080"/>
        </a:solidFill>
        <a:effectLst/>
      </p:bgPr>
    </p:bg>
    <p:spTree>
      <p:nvGrpSpPr>
        <p:cNvPr id="1" name=""/>
        <p:cNvGrpSpPr/>
        <p:nvPr/>
      </p:nvGrpSpPr>
      <p:grpSpPr>
        <a:xfrm>
          <a:off x="0" y="0"/>
          <a:ext cx="0" cy="0"/>
          <a:chOff x="0" y="0"/>
          <a:chExt cx="0" cy="0"/>
        </a:xfrm>
      </p:grpSpPr>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594784" y="6230939"/>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p:nvGrpSpPr>
        <p:grpSpPr bwMode="auto">
          <a:xfrm flipH="1">
            <a:off x="10718800" y="0"/>
            <a:ext cx="1473200" cy="1119188"/>
            <a:chOff x="1440543" y="1418168"/>
            <a:chExt cx="769056" cy="769056"/>
          </a:xfrm>
        </p:grpSpPr>
        <p:sp>
          <p:nvSpPr>
            <p:cNvPr id="6" name="Rectangle 5"/>
            <p:cNvSpPr>
              <a:spLocks noChangeArrowheads="1"/>
            </p:cNvSpPr>
            <p:nvPr userDrawn="1"/>
          </p:nvSpPr>
          <p:spPr bwMode="gray">
            <a:xfrm rot="5400000">
              <a:off x="1701804" y="1156907"/>
              <a:ext cx="246534"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sp>
          <p:nvSpPr>
            <p:cNvPr id="7" name="Rectangle 6"/>
            <p:cNvSpPr>
              <a:spLocks noChangeArrowheads="1"/>
            </p:cNvSpPr>
            <p:nvPr userDrawn="1"/>
          </p:nvSpPr>
          <p:spPr bwMode="gray">
            <a:xfrm>
              <a:off x="1440543" y="1418168"/>
              <a:ext cx="246407"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grpSp>
      <p:sp>
        <p:nvSpPr>
          <p:cNvPr id="8" name="Rectangle 9"/>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a:solidFill>
                  <a:srgbClr val="000000"/>
                </a:solidFill>
              </a:rPr>
              <a:t>FOR FINANCIAL PROFESSIONAL USE ONLY-NOT FOR PUBLIC DISTRIBUTION</a:t>
            </a:r>
          </a:p>
        </p:txBody>
      </p:sp>
      <p:sp>
        <p:nvSpPr>
          <p:cNvPr id="70658" name="Title Placeholder 22"/>
          <p:cNvSpPr>
            <a:spLocks noGrp="1"/>
          </p:cNvSpPr>
          <p:nvPr>
            <p:ph type="ctrTitle"/>
          </p:nvPr>
        </p:nvSpPr>
        <p:spPr bwMode="gray">
          <a:xfrm>
            <a:off x="821270" y="1911352"/>
            <a:ext cx="8775701" cy="1279525"/>
          </a:xfrm>
        </p:spPr>
        <p:txBody>
          <a:bodyPr wrap="square"/>
          <a:lstStyle>
            <a:lvl1pPr>
              <a:defRPr sz="3600">
                <a:solidFill>
                  <a:srgbClr val="FFFFFF"/>
                </a:solidFill>
              </a:defRPr>
            </a:lvl1pPr>
          </a:lstStyle>
          <a:p>
            <a:r>
              <a:rPr lang="en-US"/>
              <a:t>Click to edit Master title style</a:t>
            </a:r>
          </a:p>
        </p:txBody>
      </p:sp>
      <p:sp>
        <p:nvSpPr>
          <p:cNvPr id="24" name="Text Placeholder 23"/>
          <p:cNvSpPr>
            <a:spLocks noGrp="1"/>
          </p:cNvSpPr>
          <p:nvPr>
            <p:ph type="subTitle" idx="1"/>
          </p:nvPr>
        </p:nvSpPr>
        <p:spPr>
          <a:xfrm>
            <a:off x="821270" y="3262315"/>
            <a:ext cx="8775701" cy="639763"/>
          </a:xfrm>
        </p:spPr>
        <p:txBody>
          <a:bodyPr/>
          <a:lstStyle>
            <a:lvl1pPr marL="0" indent="0">
              <a:buFont typeface="Wingdings" pitchFamily="2" charset="2"/>
              <a:buNone/>
              <a:defRPr sz="1800">
                <a:solidFill>
                  <a:srgbClr val="FFFFFF"/>
                </a:solidFill>
              </a:defRPr>
            </a:lvl1pPr>
          </a:lstStyle>
          <a:p>
            <a:r>
              <a:rPr lang="en-US"/>
              <a:t>Click to edit Master subtitle style</a:t>
            </a:r>
          </a:p>
        </p:txBody>
      </p:sp>
    </p:spTree>
    <p:extLst>
      <p:ext uri="{BB962C8B-B14F-4D97-AF65-F5344CB8AC3E}">
        <p14:creationId xmlns:p14="http://schemas.microsoft.com/office/powerpoint/2010/main" val="3992452902"/>
      </p:ext>
    </p:extLst>
  </p:cSld>
  <p:clrMapOvr>
    <a:masterClrMapping/>
  </p:clrMapOvr>
  <p:hf hdr="0" ftr="0" dt="0"/>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732710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7"/>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94242937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2371" y="1352549"/>
            <a:ext cx="526203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3" y="1352549"/>
            <a:ext cx="5264151"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12910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1535115"/>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1" y="1535115"/>
            <a:ext cx="538903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1" y="2174875"/>
            <a:ext cx="538903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657047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68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7810406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621627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1"/>
            <a:ext cx="4011084" cy="1162051"/>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5" y="273054"/>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1953771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3"/>
            <a:ext cx="7315200" cy="566739"/>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41"/>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8370505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957385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9938" y="552450"/>
            <a:ext cx="2681817" cy="54371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2371" y="552450"/>
            <a:ext cx="7844368" cy="54371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77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3.jpeg"/><Relationship Id="rId2" Type="http://schemas.openxmlformats.org/officeDocument/2006/relationships/slideLayout" Target="../slideLayouts/slideLayout26.xml"/><Relationship Id="rId16" Type="http://schemas.openxmlformats.org/officeDocument/2006/relationships/theme" Target="../theme/theme3.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image" Target="../media/image6.jpeg"/><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image" Target="../media/image6.jpe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5.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image" Target="../media/image3.jpeg"/><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theme" Target="../theme/theme6.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image" Target="../media/image6.jpeg"/><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7.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1.xml"/><Relationship Id="rId13" Type="http://schemas.openxmlformats.org/officeDocument/2006/relationships/image" Target="../media/image6.jpeg"/><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theme" Target="../theme/theme8.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9E7193B-C18B-DD4F-BC1D-F435DC9DD0C9}"/>
              </a:ext>
            </a:extLst>
          </p:cNvPr>
          <p:cNvSpPr/>
          <p:nvPr userDrawn="1"/>
        </p:nvSpPr>
        <p:spPr>
          <a:xfrm>
            <a:off x="-1588" y="5915286"/>
            <a:ext cx="12193588" cy="953854"/>
          </a:xfrm>
          <a:prstGeom prst="rect">
            <a:avLst/>
          </a:prstGeom>
          <a:solidFill>
            <a:srgbClr val="00A4E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pic>
        <p:nvPicPr>
          <p:cNvPr id="12" name="Picture 11" descr="AIG_r_w.png">
            <a:extLst>
              <a:ext uri="{FF2B5EF4-FFF2-40B4-BE49-F238E27FC236}">
                <a16:creationId xmlns:a16="http://schemas.microsoft.com/office/drawing/2014/main" xmlns="" id="{FD11DCA6-6760-AB45-9D57-DE19030AE5CF}"/>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276373" y="6132403"/>
            <a:ext cx="1043272" cy="517610"/>
          </a:xfrm>
          <a:prstGeom prst="rect">
            <a:avLst/>
          </a:prstGeom>
        </p:spPr>
      </p:pic>
      <p:sp>
        <p:nvSpPr>
          <p:cNvPr id="3074" name="Text Placeholder 23"/>
          <p:cNvSpPr>
            <a:spLocks noGrp="1"/>
          </p:cNvSpPr>
          <p:nvPr>
            <p:ph type="body" idx="1"/>
          </p:nvPr>
        </p:nvSpPr>
        <p:spPr bwMode="gray">
          <a:xfrm>
            <a:off x="732367" y="1352550"/>
            <a:ext cx="10727267"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7" name="Slide Number Placeholder 5"/>
          <p:cNvSpPr txBox="1">
            <a:spLocks/>
          </p:cNvSpPr>
          <p:nvPr/>
        </p:nvSpPr>
        <p:spPr bwMode="gray">
          <a:xfrm>
            <a:off x="11082867" y="6480175"/>
            <a:ext cx="37676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eaLnBrk="1" fontAlgn="base" hangingPunct="1">
              <a:spcBef>
                <a:spcPct val="0"/>
              </a:spcBef>
              <a:spcAft>
                <a:spcPct val="0"/>
              </a:spcAft>
              <a:defRPr/>
            </a:pPr>
            <a:fld id="{5DFA2E40-360F-4C74-9ACB-C63B281DE10A}" type="slidenum">
              <a:rPr lang="en-US" altLang="en-US" sz="800" smtClean="0">
                <a:solidFill>
                  <a:srgbClr val="00A4E4"/>
                </a:solidFill>
              </a:rPr>
              <a:pPr algn="r" defTabSz="457200" eaLnBrk="1" fontAlgn="base" hangingPunct="1">
                <a:spcBef>
                  <a:spcPct val="0"/>
                </a:spcBef>
                <a:spcAft>
                  <a:spcPct val="0"/>
                </a:spcAft>
                <a:defRPr/>
              </a:pPr>
              <a:t>‹#›</a:t>
            </a:fld>
            <a:endParaRPr lang="en-US" altLang="en-US" sz="800">
              <a:solidFill>
                <a:srgbClr val="00A4E4"/>
              </a:solidFill>
            </a:endParaRPr>
          </a:p>
        </p:txBody>
      </p:sp>
      <p:sp>
        <p:nvSpPr>
          <p:cNvPr id="3076" name="Title Placeholder 22"/>
          <p:cNvSpPr>
            <a:spLocks noGrp="1"/>
          </p:cNvSpPr>
          <p:nvPr>
            <p:ph type="title"/>
          </p:nvPr>
        </p:nvSpPr>
        <p:spPr bwMode="black">
          <a:xfrm>
            <a:off x="732367" y="457199"/>
            <a:ext cx="10727267" cy="466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US" altLang="en-US" dirty="0"/>
              <a:t>Click to edit Master title style</a:t>
            </a:r>
          </a:p>
        </p:txBody>
      </p:sp>
      <p:sp>
        <p:nvSpPr>
          <p:cNvPr id="11" name="Rectangle 14"/>
          <p:cNvSpPr>
            <a:spLocks noChangeArrowheads="1"/>
          </p:cNvSpPr>
          <p:nvPr userDrawn="1"/>
        </p:nvSpPr>
        <p:spPr bwMode="auto">
          <a:xfrm>
            <a:off x="5867400" y="6257873"/>
            <a:ext cx="6096000" cy="392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5560" eaLnBrk="1" fontAlgn="base" hangingPunct="1">
              <a:lnSpc>
                <a:spcPct val="150000"/>
              </a:lnSpc>
              <a:spcBef>
                <a:spcPct val="0"/>
              </a:spcBef>
              <a:spcAft>
                <a:spcPct val="0"/>
              </a:spcAft>
              <a:defRPr/>
            </a:pPr>
            <a:r>
              <a:rPr lang="en-US" altLang="en-US" sz="900" dirty="0">
                <a:solidFill>
                  <a:schemeClr val="bg1">
                    <a:lumMod val="20000"/>
                    <a:lumOff val="80000"/>
                  </a:schemeClr>
                </a:solidFill>
              </a:rPr>
              <a:t>RIDER AVAILABILITY MAY VARY BY STATE</a:t>
            </a:r>
          </a:p>
          <a:p>
            <a:pPr algn="r" defTabSz="455560" eaLnBrk="1" fontAlgn="base" hangingPunct="1">
              <a:lnSpc>
                <a:spcPct val="150000"/>
              </a:lnSpc>
              <a:spcBef>
                <a:spcPct val="0"/>
              </a:spcBef>
              <a:spcAft>
                <a:spcPct val="0"/>
              </a:spcAft>
              <a:defRPr/>
            </a:pPr>
            <a:r>
              <a:rPr lang="en-US" altLang="en-US" sz="900" dirty="0">
                <a:solidFill>
                  <a:schemeClr val="bg1">
                    <a:lumMod val="20000"/>
                    <a:lumOff val="80000"/>
                  </a:schemeClr>
                </a:solidFill>
              </a:rPr>
              <a:t>FOR FINANCIAL PROFESSIONAL USE ONLY-NOT FOR PUBLIC DISTRIBUTION</a:t>
            </a:r>
          </a:p>
        </p:txBody>
      </p:sp>
    </p:spTree>
    <p:extLst>
      <p:ext uri="{BB962C8B-B14F-4D97-AF65-F5344CB8AC3E}">
        <p14:creationId xmlns:p14="http://schemas.microsoft.com/office/powerpoint/2010/main" val="1211024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0" fontAlgn="base" hangingPunct="0">
        <a:spcBef>
          <a:spcPct val="0"/>
        </a:spcBef>
        <a:spcAft>
          <a:spcPct val="0"/>
        </a:spcAft>
        <a:defRPr sz="2800" b="1" i="0">
          <a:solidFill>
            <a:srgbClr val="02A8E1"/>
          </a:solidFill>
          <a:latin typeface="Arial" panose="020B0604020202020204" pitchFamily="34" charset="0"/>
          <a:ea typeface="ＭＳ Ｐゴシック" pitchFamily="34" charset="-128"/>
          <a:cs typeface="Arial" panose="020B0604020202020204" pitchFamily="34" charset="0"/>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2400" b="1" i="0">
          <a:solidFill>
            <a:schemeClr val="tx1">
              <a:lumMod val="85000"/>
              <a:lumOff val="15000"/>
            </a:schemeClr>
          </a:solidFill>
          <a:latin typeface="Arial" panose="020B0604020202020204" pitchFamily="34" charset="0"/>
          <a:ea typeface="ＭＳ Ｐゴシック" pitchFamily="34" charset="-128"/>
          <a:cs typeface="Arial" panose="020B0604020202020204" pitchFamily="34" charset="0"/>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2000" b="1" i="0">
          <a:solidFill>
            <a:schemeClr val="tx1">
              <a:lumMod val="85000"/>
              <a:lumOff val="15000"/>
            </a:schemeClr>
          </a:solidFill>
          <a:latin typeface="Arial" panose="020B0604020202020204" pitchFamily="34" charset="0"/>
          <a:ea typeface="ＭＳ Ｐゴシック" pitchFamily="34" charset="-128"/>
          <a:cs typeface="Arial" panose="020B0604020202020204" pitchFamily="34" charset="0"/>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400" b="1" i="0">
          <a:solidFill>
            <a:schemeClr val="tx1">
              <a:lumMod val="85000"/>
              <a:lumOff val="15000"/>
            </a:schemeClr>
          </a:solidFill>
          <a:latin typeface="Arial" panose="020B0604020202020204" pitchFamily="34" charset="0"/>
          <a:ea typeface="ＭＳ Ｐゴシック" pitchFamily="34" charset="-128"/>
          <a:cs typeface="Arial" panose="020B0604020202020204" pitchFamily="34" charset="0"/>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400" b="1" i="0">
          <a:solidFill>
            <a:schemeClr val="tx1">
              <a:lumMod val="85000"/>
              <a:lumOff val="15000"/>
            </a:schemeClr>
          </a:solidFill>
          <a:latin typeface="Arial" panose="020B0604020202020204" pitchFamily="34" charset="0"/>
          <a:ea typeface="ＭＳ Ｐゴシック" pitchFamily="34" charset="-128"/>
          <a:cs typeface="Arial" panose="020B0604020202020204" pitchFamily="34" charset="0"/>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400" b="1" i="0">
          <a:solidFill>
            <a:schemeClr val="tx1">
              <a:lumMod val="85000"/>
              <a:lumOff val="15000"/>
            </a:schemeClr>
          </a:solidFill>
          <a:latin typeface="Arial" panose="020B0604020202020204" pitchFamily="34" charset="0"/>
          <a:ea typeface="ＭＳ Ｐゴシック" pitchFamily="34" charset="-128"/>
          <a:cs typeface="Arial" panose="020B0604020202020204" pitchFamily="34" charset="0"/>
        </a:defRPr>
      </a:lvl5pPr>
      <a:lvl6pPr marL="12493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9218" name="Text Placeholder 23"/>
          <p:cNvSpPr>
            <a:spLocks noGrp="1"/>
          </p:cNvSpPr>
          <p:nvPr>
            <p:ph type="body" idx="1"/>
          </p:nvPr>
        </p:nvSpPr>
        <p:spPr bwMode="gray">
          <a:xfrm>
            <a:off x="732367" y="1352550"/>
            <a:ext cx="10727267"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Slide Number Placeholder 5"/>
          <p:cNvSpPr txBox="1">
            <a:spLocks/>
          </p:cNvSpPr>
          <p:nvPr/>
        </p:nvSpPr>
        <p:spPr bwMode="gray">
          <a:xfrm>
            <a:off x="11082867" y="6480175"/>
            <a:ext cx="37676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r" defTabSz="455124" eaLnBrk="1" fontAlgn="base" hangingPunct="1">
              <a:spcBef>
                <a:spcPct val="0"/>
              </a:spcBef>
              <a:spcAft>
                <a:spcPct val="0"/>
              </a:spcAft>
              <a:defRPr/>
            </a:pPr>
            <a:fld id="{696301AC-8891-47F6-917E-2DC0B9A4BA1C}" type="slidenum">
              <a:rPr lang="en-US" altLang="en-US" sz="800" smtClean="0">
                <a:solidFill>
                  <a:srgbClr val="00A4E4"/>
                </a:solidFill>
              </a:rPr>
              <a:pPr algn="r" defTabSz="455124" eaLnBrk="1" fontAlgn="base" hangingPunct="1">
                <a:spcBef>
                  <a:spcPct val="0"/>
                </a:spcBef>
                <a:spcAft>
                  <a:spcPct val="0"/>
                </a:spcAft>
                <a:defRPr/>
              </a:pPr>
              <a:t>‹#›</a:t>
            </a:fld>
            <a:endParaRPr lang="en-US" altLang="en-US" sz="800">
              <a:solidFill>
                <a:srgbClr val="00A4E4"/>
              </a:solidFill>
            </a:endParaRPr>
          </a:p>
        </p:txBody>
      </p:sp>
      <p:sp>
        <p:nvSpPr>
          <p:cNvPr id="9220" name="Title Placeholder 22"/>
          <p:cNvSpPr>
            <a:spLocks noGrp="1"/>
          </p:cNvSpPr>
          <p:nvPr>
            <p:ph type="title"/>
          </p:nvPr>
        </p:nvSpPr>
        <p:spPr bwMode="black">
          <a:xfrm>
            <a:off x="732367" y="552451"/>
            <a:ext cx="1072726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US" altLang="en-US"/>
              <a:t>Click to edit Master title style</a:t>
            </a:r>
          </a:p>
        </p:txBody>
      </p:sp>
      <p:pic>
        <p:nvPicPr>
          <p:cNvPr id="9221" name="Picture 7" descr="AIG_PRI_pms2995.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gray">
          <a:xfrm>
            <a:off x="609600" y="6246814"/>
            <a:ext cx="8995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2" name="Group 8"/>
          <p:cNvGrpSpPr>
            <a:grpSpLocks/>
          </p:cNvGrpSpPr>
          <p:nvPr/>
        </p:nvGrpSpPr>
        <p:grpSpPr bwMode="auto">
          <a:xfrm flipH="1">
            <a:off x="10718800" y="0"/>
            <a:ext cx="1473200" cy="1119188"/>
            <a:chOff x="1440543" y="1418168"/>
            <a:chExt cx="769056" cy="769056"/>
          </a:xfrm>
        </p:grpSpPr>
        <p:sp>
          <p:nvSpPr>
            <p:cNvPr id="1032"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5124" eaLnBrk="1" fontAlgn="base" hangingPunct="1">
                <a:spcBef>
                  <a:spcPct val="0"/>
                </a:spcBef>
                <a:spcAft>
                  <a:spcPct val="0"/>
                </a:spcAft>
                <a:defRPr/>
              </a:pPr>
              <a:endParaRPr lang="en-US" altLang="en-US" sz="1600">
                <a:solidFill>
                  <a:srgbClr val="00A4E4"/>
                </a:solidFill>
              </a:endParaRPr>
            </a:p>
          </p:txBody>
        </p:sp>
        <p:sp>
          <p:nvSpPr>
            <p:cNvPr id="1033"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5124" eaLnBrk="1" fontAlgn="base" hangingPunct="1">
                <a:spcBef>
                  <a:spcPct val="0"/>
                </a:spcBef>
                <a:spcAft>
                  <a:spcPct val="0"/>
                </a:spcAft>
                <a:defRPr/>
              </a:pPr>
              <a:endParaRPr lang="en-US" altLang="en-US" sz="1600">
                <a:solidFill>
                  <a:srgbClr val="00A4E4"/>
                </a:solidFill>
              </a:endParaRPr>
            </a:p>
          </p:txBody>
        </p:sp>
      </p:grpSp>
      <p:sp>
        <p:nvSpPr>
          <p:cNvPr id="10" name="Rectangle 14"/>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a:solidFill>
                  <a:srgbClr val="000000"/>
                </a:solidFill>
              </a:rPr>
              <a:t>FOR FINANCIAL PROFESSIONAL USE ONLY-NOT FOR PUBLIC DISTRIBUTION</a:t>
            </a:r>
          </a:p>
        </p:txBody>
      </p:sp>
    </p:spTree>
    <p:extLst>
      <p:ext uri="{BB962C8B-B14F-4D97-AF65-F5344CB8AC3E}">
        <p14:creationId xmlns:p14="http://schemas.microsoft.com/office/powerpoint/2010/main" val="20932764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l" defTabSz="454025"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5124" algn="l" defTabSz="455124"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0241" algn="l" defTabSz="455124"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65360" algn="l" defTabSz="455124"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0479" algn="l" defTabSz="455124"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4625" indent="-174625" algn="l" defTabSz="454025" rtl="0" eaLnBrk="0" fontAlgn="base" hangingPunct="0">
        <a:spcBef>
          <a:spcPts val="1200"/>
        </a:spcBef>
        <a:spcAft>
          <a:spcPct val="0"/>
        </a:spcAft>
        <a:buClr>
          <a:srgbClr val="00A4E4"/>
        </a:buClr>
        <a:buFont typeface="Wingdings" pitchFamily="2" charset="2"/>
        <a:buChar char="§"/>
        <a:tabLst>
          <a:tab pos="7967663" algn="r"/>
        </a:tabLst>
        <a:defRPr sz="1400">
          <a:solidFill>
            <a:srgbClr val="000000"/>
          </a:solidFill>
          <a:latin typeface="+mn-lt"/>
          <a:ea typeface="ＭＳ Ｐゴシック" pitchFamily="34" charset="-128"/>
          <a:cs typeface="+mn-cs"/>
        </a:defRPr>
      </a:lvl1pPr>
      <a:lvl2pPr marL="358775" indent="-168275" algn="l" defTabSz="454025" rtl="0" eaLnBrk="0" fontAlgn="base" hangingPunct="0">
        <a:spcBef>
          <a:spcPts val="300"/>
        </a:spcBef>
        <a:spcAft>
          <a:spcPct val="0"/>
        </a:spcAft>
        <a:buClr>
          <a:srgbClr val="00A4E4"/>
        </a:buClr>
        <a:buFont typeface="Arial" charset="0"/>
        <a:buChar char="–"/>
        <a:tabLst>
          <a:tab pos="7967663" algn="r"/>
        </a:tabLst>
        <a:defRPr sz="1200">
          <a:solidFill>
            <a:srgbClr val="000000"/>
          </a:solidFill>
          <a:latin typeface="+mn-lt"/>
          <a:ea typeface="ＭＳ Ｐゴシック" pitchFamily="34" charset="-128"/>
          <a:cs typeface="+mn-cs"/>
        </a:defRPr>
      </a:lvl2pPr>
      <a:lvl3pPr marL="498475" indent="-136525" algn="l" defTabSz="454025" rtl="0" eaLnBrk="0" fontAlgn="base" hangingPunct="0">
        <a:spcBef>
          <a:spcPts val="300"/>
        </a:spcBef>
        <a:spcAft>
          <a:spcPct val="0"/>
        </a:spcAft>
        <a:buClr>
          <a:srgbClr val="00A4E4"/>
        </a:buClr>
        <a:buFont typeface="Arial" charset="0"/>
        <a:buChar char="•"/>
        <a:tabLst>
          <a:tab pos="7967663" algn="r"/>
        </a:tabLst>
        <a:defRPr sz="1000">
          <a:solidFill>
            <a:srgbClr val="000000"/>
          </a:solidFill>
          <a:latin typeface="+mn-lt"/>
          <a:ea typeface="ＭＳ Ｐゴシック" pitchFamily="34" charset="-128"/>
          <a:cs typeface="+mn-cs"/>
        </a:defRPr>
      </a:lvl3pPr>
      <a:lvl4pPr marL="641350" indent="-149225" algn="l" defTabSz="454025" rtl="0" eaLnBrk="0" fontAlgn="base" hangingPunct="0">
        <a:spcBef>
          <a:spcPts val="300"/>
        </a:spcBef>
        <a:spcAft>
          <a:spcPct val="0"/>
        </a:spcAft>
        <a:buClr>
          <a:srgbClr val="00A4E4"/>
        </a:buClr>
        <a:buFont typeface="Arial" charset="0"/>
        <a:buChar char="–"/>
        <a:tabLst>
          <a:tab pos="7967663" algn="r"/>
        </a:tabLst>
        <a:defRPr sz="1000">
          <a:solidFill>
            <a:srgbClr val="000000"/>
          </a:solidFill>
          <a:latin typeface="+mn-lt"/>
          <a:ea typeface="ＭＳ Ｐゴシック" pitchFamily="34" charset="-128"/>
          <a:cs typeface="+mn-cs"/>
        </a:defRPr>
      </a:lvl4pPr>
      <a:lvl5pPr marL="785813" indent="-141288" algn="l" defTabSz="454025" rtl="0" eaLnBrk="0" fontAlgn="base" hangingPunct="0">
        <a:spcBef>
          <a:spcPts val="300"/>
        </a:spcBef>
        <a:spcAft>
          <a:spcPct val="0"/>
        </a:spcAft>
        <a:buClr>
          <a:srgbClr val="00A4E4"/>
        </a:buClr>
        <a:buFont typeface="Arial" charset="0"/>
        <a:buChar char="»"/>
        <a:tabLst>
          <a:tab pos="7967663" algn="r"/>
        </a:tabLst>
        <a:defRPr sz="1000">
          <a:solidFill>
            <a:srgbClr val="000000"/>
          </a:solidFill>
          <a:latin typeface="+mn-lt"/>
          <a:ea typeface="ＭＳ Ｐゴシック" pitchFamily="34" charset="-128"/>
          <a:cs typeface="+mn-cs"/>
        </a:defRPr>
      </a:lvl5pPr>
      <a:lvl6pPr marL="1243678" indent="-143802" algn="l" defTabSz="455124" rtl="0" eaLnBrk="1" fontAlgn="base" hangingPunct="1">
        <a:spcBef>
          <a:spcPts val="300"/>
        </a:spcBef>
        <a:spcAft>
          <a:spcPct val="0"/>
        </a:spcAft>
        <a:buClr>
          <a:srgbClr val="00A4E4"/>
        </a:buClr>
        <a:buFont typeface="Arial" pitchFamily="34" charset="0"/>
        <a:buChar char="»"/>
        <a:tabLst>
          <a:tab pos="7969339" algn="r"/>
        </a:tabLst>
        <a:defRPr sz="1000">
          <a:solidFill>
            <a:srgbClr val="000000"/>
          </a:solidFill>
          <a:latin typeface="+mn-lt"/>
          <a:ea typeface="+mn-ea"/>
          <a:cs typeface="+mn-cs"/>
        </a:defRPr>
      </a:lvl6pPr>
      <a:lvl7pPr marL="1698796" indent="-143802" algn="l" defTabSz="455124" rtl="0" eaLnBrk="1" fontAlgn="base" hangingPunct="1">
        <a:spcBef>
          <a:spcPts val="300"/>
        </a:spcBef>
        <a:spcAft>
          <a:spcPct val="0"/>
        </a:spcAft>
        <a:buClr>
          <a:srgbClr val="00A4E4"/>
        </a:buClr>
        <a:buFont typeface="Arial" pitchFamily="34" charset="0"/>
        <a:buChar char="»"/>
        <a:tabLst>
          <a:tab pos="7969339" algn="r"/>
        </a:tabLst>
        <a:defRPr sz="1000">
          <a:solidFill>
            <a:srgbClr val="000000"/>
          </a:solidFill>
          <a:latin typeface="+mn-lt"/>
          <a:ea typeface="+mn-ea"/>
          <a:cs typeface="+mn-cs"/>
        </a:defRPr>
      </a:lvl7pPr>
      <a:lvl8pPr marL="2153916" indent="-143802" algn="l" defTabSz="455124" rtl="0" eaLnBrk="1" fontAlgn="base" hangingPunct="1">
        <a:spcBef>
          <a:spcPts val="300"/>
        </a:spcBef>
        <a:spcAft>
          <a:spcPct val="0"/>
        </a:spcAft>
        <a:buClr>
          <a:srgbClr val="00A4E4"/>
        </a:buClr>
        <a:buFont typeface="Arial" pitchFamily="34" charset="0"/>
        <a:buChar char="»"/>
        <a:tabLst>
          <a:tab pos="7969339" algn="r"/>
        </a:tabLst>
        <a:defRPr sz="1000">
          <a:solidFill>
            <a:srgbClr val="000000"/>
          </a:solidFill>
          <a:latin typeface="+mn-lt"/>
          <a:ea typeface="+mn-ea"/>
          <a:cs typeface="+mn-cs"/>
        </a:defRPr>
      </a:lvl8pPr>
      <a:lvl9pPr marL="2609034" indent="-143802" algn="l" defTabSz="455124" rtl="0" eaLnBrk="1" fontAlgn="base" hangingPunct="1">
        <a:spcBef>
          <a:spcPts val="300"/>
        </a:spcBef>
        <a:spcAft>
          <a:spcPct val="0"/>
        </a:spcAft>
        <a:buClr>
          <a:srgbClr val="00A4E4"/>
        </a:buClr>
        <a:buFont typeface="Arial" pitchFamily="34" charset="0"/>
        <a:buChar char="»"/>
        <a:tabLst>
          <a:tab pos="7969339" algn="r"/>
        </a:tabLst>
        <a:defRPr sz="1000">
          <a:solidFill>
            <a:srgbClr val="000000"/>
          </a:solidFill>
          <a:latin typeface="+mn-lt"/>
          <a:ea typeface="+mn-ea"/>
          <a:cs typeface="+mn-cs"/>
        </a:defRPr>
      </a:lvl9pPr>
    </p:bodyStyle>
    <p:otherStyle>
      <a:defPPr>
        <a:defRPr lang="en-US"/>
      </a:defPPr>
      <a:lvl1pPr marL="0" algn="l" defTabSz="910241" rtl="0" eaLnBrk="1" latinLnBrk="0" hangingPunct="1">
        <a:defRPr sz="1800" kern="1200">
          <a:solidFill>
            <a:schemeClr val="tx1"/>
          </a:solidFill>
          <a:latin typeface="+mn-lt"/>
          <a:ea typeface="+mn-ea"/>
          <a:cs typeface="+mn-cs"/>
        </a:defRPr>
      </a:lvl1pPr>
      <a:lvl2pPr marL="455124" algn="l" defTabSz="910241" rtl="0" eaLnBrk="1" latinLnBrk="0" hangingPunct="1">
        <a:defRPr sz="1800" kern="1200">
          <a:solidFill>
            <a:schemeClr val="tx1"/>
          </a:solidFill>
          <a:latin typeface="+mn-lt"/>
          <a:ea typeface="+mn-ea"/>
          <a:cs typeface="+mn-cs"/>
        </a:defRPr>
      </a:lvl2pPr>
      <a:lvl3pPr marL="910241" algn="l" defTabSz="910241" rtl="0" eaLnBrk="1" latinLnBrk="0" hangingPunct="1">
        <a:defRPr sz="1800" kern="1200">
          <a:solidFill>
            <a:schemeClr val="tx1"/>
          </a:solidFill>
          <a:latin typeface="+mn-lt"/>
          <a:ea typeface="+mn-ea"/>
          <a:cs typeface="+mn-cs"/>
        </a:defRPr>
      </a:lvl3pPr>
      <a:lvl4pPr marL="1365360" algn="l" defTabSz="910241" rtl="0" eaLnBrk="1" latinLnBrk="0" hangingPunct="1">
        <a:defRPr sz="1800" kern="1200">
          <a:solidFill>
            <a:schemeClr val="tx1"/>
          </a:solidFill>
          <a:latin typeface="+mn-lt"/>
          <a:ea typeface="+mn-ea"/>
          <a:cs typeface="+mn-cs"/>
        </a:defRPr>
      </a:lvl4pPr>
      <a:lvl5pPr marL="1820479" algn="l" defTabSz="910241" rtl="0" eaLnBrk="1" latinLnBrk="0" hangingPunct="1">
        <a:defRPr sz="1800" kern="1200">
          <a:solidFill>
            <a:schemeClr val="tx1"/>
          </a:solidFill>
          <a:latin typeface="+mn-lt"/>
          <a:ea typeface="+mn-ea"/>
          <a:cs typeface="+mn-cs"/>
        </a:defRPr>
      </a:lvl5pPr>
      <a:lvl6pPr marL="2275599" algn="l" defTabSz="910241" rtl="0" eaLnBrk="1" latinLnBrk="0" hangingPunct="1">
        <a:defRPr sz="1800" kern="1200">
          <a:solidFill>
            <a:schemeClr val="tx1"/>
          </a:solidFill>
          <a:latin typeface="+mn-lt"/>
          <a:ea typeface="+mn-ea"/>
          <a:cs typeface="+mn-cs"/>
        </a:defRPr>
      </a:lvl6pPr>
      <a:lvl7pPr marL="2730717" algn="l" defTabSz="910241" rtl="0" eaLnBrk="1" latinLnBrk="0" hangingPunct="1">
        <a:defRPr sz="1800" kern="1200">
          <a:solidFill>
            <a:schemeClr val="tx1"/>
          </a:solidFill>
          <a:latin typeface="+mn-lt"/>
          <a:ea typeface="+mn-ea"/>
          <a:cs typeface="+mn-cs"/>
        </a:defRPr>
      </a:lvl7pPr>
      <a:lvl8pPr marL="3185839" algn="l" defTabSz="910241" rtl="0" eaLnBrk="1" latinLnBrk="0" hangingPunct="1">
        <a:defRPr sz="1800" kern="1200">
          <a:solidFill>
            <a:schemeClr val="tx1"/>
          </a:solidFill>
          <a:latin typeface="+mn-lt"/>
          <a:ea typeface="+mn-ea"/>
          <a:cs typeface="+mn-cs"/>
        </a:defRPr>
      </a:lvl8pPr>
      <a:lvl9pPr marL="3640956" algn="l" defTabSz="91024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8194" name="Text Placeholder 23"/>
          <p:cNvSpPr>
            <a:spLocks noGrp="1"/>
          </p:cNvSpPr>
          <p:nvPr>
            <p:ph type="body" idx="1"/>
          </p:nvPr>
        </p:nvSpPr>
        <p:spPr bwMode="gray">
          <a:xfrm>
            <a:off x="732367" y="1352550"/>
            <a:ext cx="10727267"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Slide Number Placeholder 5"/>
          <p:cNvSpPr txBox="1">
            <a:spLocks/>
          </p:cNvSpPr>
          <p:nvPr/>
        </p:nvSpPr>
        <p:spPr bwMode="gray">
          <a:xfrm>
            <a:off x="11082867" y="6480175"/>
            <a:ext cx="37676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r" defTabSz="456986" eaLnBrk="1" fontAlgn="base" hangingPunct="1">
              <a:spcBef>
                <a:spcPct val="0"/>
              </a:spcBef>
              <a:spcAft>
                <a:spcPct val="0"/>
              </a:spcAft>
              <a:defRPr/>
            </a:pPr>
            <a:fld id="{8009B958-03A1-49C0-8140-2172BA5F3571}" type="slidenum">
              <a:rPr lang="en-US" altLang="en-US" sz="800" smtClean="0">
                <a:solidFill>
                  <a:srgbClr val="00A4E4"/>
                </a:solidFill>
              </a:rPr>
              <a:pPr algn="r" defTabSz="456986" eaLnBrk="1" fontAlgn="base" hangingPunct="1">
                <a:spcBef>
                  <a:spcPct val="0"/>
                </a:spcBef>
                <a:spcAft>
                  <a:spcPct val="0"/>
                </a:spcAft>
                <a:defRPr/>
              </a:pPr>
              <a:t>‹#›</a:t>
            </a:fld>
            <a:endParaRPr lang="en-US" altLang="en-US" sz="800">
              <a:solidFill>
                <a:srgbClr val="00A4E4"/>
              </a:solidFill>
            </a:endParaRPr>
          </a:p>
        </p:txBody>
      </p:sp>
      <p:sp>
        <p:nvSpPr>
          <p:cNvPr id="8196" name="Title Placeholder 22"/>
          <p:cNvSpPr>
            <a:spLocks noGrp="1"/>
          </p:cNvSpPr>
          <p:nvPr>
            <p:ph type="title"/>
          </p:nvPr>
        </p:nvSpPr>
        <p:spPr bwMode="black">
          <a:xfrm>
            <a:off x="732367" y="552451"/>
            <a:ext cx="1072726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US" altLang="en-US"/>
              <a:t>Click to edit Master title style</a:t>
            </a:r>
          </a:p>
        </p:txBody>
      </p:sp>
      <p:pic>
        <p:nvPicPr>
          <p:cNvPr id="8197" name="Picture 7" descr="AIG_PRI_pms2995.jpg"/>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gray">
          <a:xfrm>
            <a:off x="609600" y="6246814"/>
            <a:ext cx="8995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8" name="Group 8"/>
          <p:cNvGrpSpPr>
            <a:grpSpLocks/>
          </p:cNvGrpSpPr>
          <p:nvPr/>
        </p:nvGrpSpPr>
        <p:grpSpPr bwMode="auto">
          <a:xfrm flipH="1">
            <a:off x="10718800" y="0"/>
            <a:ext cx="1473200" cy="1119188"/>
            <a:chOff x="1440543" y="1418168"/>
            <a:chExt cx="769056" cy="769056"/>
          </a:xfrm>
        </p:grpSpPr>
        <p:sp>
          <p:nvSpPr>
            <p:cNvPr id="1032"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6986" eaLnBrk="1" fontAlgn="base" hangingPunct="1">
                <a:spcBef>
                  <a:spcPct val="0"/>
                </a:spcBef>
                <a:spcAft>
                  <a:spcPct val="0"/>
                </a:spcAft>
                <a:defRPr/>
              </a:pPr>
              <a:endParaRPr lang="en-US" altLang="en-US" sz="1800">
                <a:solidFill>
                  <a:srgbClr val="00A4E4"/>
                </a:solidFill>
              </a:endParaRPr>
            </a:p>
          </p:txBody>
        </p:sp>
        <p:sp>
          <p:nvSpPr>
            <p:cNvPr id="1033"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6986" eaLnBrk="1" fontAlgn="base" hangingPunct="1">
                <a:spcBef>
                  <a:spcPct val="0"/>
                </a:spcBef>
                <a:spcAft>
                  <a:spcPct val="0"/>
                </a:spcAft>
                <a:defRPr/>
              </a:pPr>
              <a:endParaRPr lang="en-US" altLang="en-US" sz="1800">
                <a:solidFill>
                  <a:srgbClr val="00A4E4"/>
                </a:solidFill>
              </a:endParaRPr>
            </a:p>
          </p:txBody>
        </p:sp>
      </p:grpSp>
      <p:sp>
        <p:nvSpPr>
          <p:cNvPr id="11" name="Rectangle 14"/>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a:solidFill>
                  <a:srgbClr val="000000"/>
                </a:solidFill>
              </a:rPr>
              <a:t>FOR FINANCIAL PROFESSIONAL USE ONLY-NOT FOR PUBLIC DISTRIBUTION</a:t>
            </a:r>
          </a:p>
        </p:txBody>
      </p:sp>
    </p:spTree>
    <p:extLst>
      <p:ext uri="{BB962C8B-B14F-4D97-AF65-F5344CB8AC3E}">
        <p14:creationId xmlns:p14="http://schemas.microsoft.com/office/powerpoint/2010/main" val="416347395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Lst>
  <p:hf hdr="0" ftr="0" dt="0"/>
  <p:txStyles>
    <p:titleStyle>
      <a:lvl1pPr algn="l" defTabSz="455613"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5613"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5613"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5613"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5613"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6986" algn="l" defTabSz="456986"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3972" algn="l" defTabSz="456986"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0959" algn="l" defTabSz="456986"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7945" algn="l" defTabSz="456986"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6213" indent="-176213" algn="l" defTabSz="455613" rtl="0" eaLnBrk="0" fontAlgn="base" hangingPunct="0">
        <a:spcBef>
          <a:spcPts val="1200"/>
        </a:spcBef>
        <a:spcAft>
          <a:spcPct val="0"/>
        </a:spcAft>
        <a:buClr>
          <a:srgbClr val="00A4E4"/>
        </a:buClr>
        <a:buFont typeface="Wingdings" pitchFamily="2" charset="2"/>
        <a:buChar char="§"/>
        <a:tabLst>
          <a:tab pos="8001000" algn="r"/>
        </a:tabLst>
        <a:defRPr sz="1400">
          <a:solidFill>
            <a:srgbClr val="000000"/>
          </a:solidFill>
          <a:latin typeface="+mn-lt"/>
          <a:ea typeface="ＭＳ Ｐゴシック" pitchFamily="34" charset="-128"/>
          <a:cs typeface="+mn-cs"/>
        </a:defRPr>
      </a:lvl1pPr>
      <a:lvl2pPr marL="360363" indent="-169863" algn="l" defTabSz="455613" rtl="0" eaLnBrk="0" fontAlgn="base" hangingPunct="0">
        <a:spcBef>
          <a:spcPts val="300"/>
        </a:spcBef>
        <a:spcAft>
          <a:spcPct val="0"/>
        </a:spcAft>
        <a:buClr>
          <a:srgbClr val="00A4E4"/>
        </a:buClr>
        <a:buFont typeface="Arial" charset="0"/>
        <a:buChar char="–"/>
        <a:tabLst>
          <a:tab pos="8001000" algn="r"/>
        </a:tabLst>
        <a:defRPr sz="1200">
          <a:solidFill>
            <a:srgbClr val="000000"/>
          </a:solidFill>
          <a:latin typeface="+mn-lt"/>
          <a:ea typeface="ＭＳ Ｐゴシック" pitchFamily="34" charset="-128"/>
          <a:cs typeface="+mn-cs"/>
        </a:defRPr>
      </a:lvl2pPr>
      <a:lvl3pPr marL="500063" indent="-138113" algn="l" defTabSz="455613" rtl="0" eaLnBrk="0" fontAlgn="base" hangingPunct="0">
        <a:spcBef>
          <a:spcPts val="300"/>
        </a:spcBef>
        <a:spcAft>
          <a:spcPct val="0"/>
        </a:spcAft>
        <a:buClr>
          <a:srgbClr val="00A4E4"/>
        </a:buClr>
        <a:buFont typeface="Arial" charset="0"/>
        <a:buChar char="•"/>
        <a:tabLst>
          <a:tab pos="8001000" algn="r"/>
        </a:tabLst>
        <a:defRPr sz="1000">
          <a:solidFill>
            <a:srgbClr val="000000"/>
          </a:solidFill>
          <a:latin typeface="+mn-lt"/>
          <a:ea typeface="ＭＳ Ｐゴシック" pitchFamily="34" charset="-128"/>
          <a:cs typeface="+mn-cs"/>
        </a:defRPr>
      </a:lvl3pPr>
      <a:lvl4pPr marL="646113" indent="-150813" algn="l" defTabSz="455613" rtl="0" eaLnBrk="0" fontAlgn="base" hangingPunct="0">
        <a:spcBef>
          <a:spcPts val="300"/>
        </a:spcBef>
        <a:spcAft>
          <a:spcPct val="0"/>
        </a:spcAft>
        <a:buClr>
          <a:srgbClr val="00A4E4"/>
        </a:buClr>
        <a:buFont typeface="Arial" charset="0"/>
        <a:buChar char="–"/>
        <a:tabLst>
          <a:tab pos="8001000" algn="r"/>
        </a:tabLst>
        <a:defRPr sz="1000">
          <a:solidFill>
            <a:srgbClr val="000000"/>
          </a:solidFill>
          <a:latin typeface="+mn-lt"/>
          <a:ea typeface="ＭＳ Ｐゴシック" pitchFamily="34" charset="-128"/>
          <a:cs typeface="+mn-cs"/>
        </a:defRPr>
      </a:lvl4pPr>
      <a:lvl5pPr marL="790575" indent="-142875" algn="l" defTabSz="455613" rtl="0" eaLnBrk="0" fontAlgn="base" hangingPunct="0">
        <a:spcBef>
          <a:spcPts val="300"/>
        </a:spcBef>
        <a:spcAft>
          <a:spcPct val="0"/>
        </a:spcAft>
        <a:buClr>
          <a:srgbClr val="00A4E4"/>
        </a:buClr>
        <a:buFont typeface="Arial" charset="0"/>
        <a:buChar char="»"/>
        <a:tabLst>
          <a:tab pos="8001000" algn="r"/>
        </a:tabLst>
        <a:defRPr sz="1000">
          <a:solidFill>
            <a:srgbClr val="000000"/>
          </a:solidFill>
          <a:latin typeface="+mn-lt"/>
          <a:ea typeface="ＭＳ Ｐゴシック" pitchFamily="34" charset="-128"/>
          <a:cs typeface="+mn-cs"/>
        </a:defRPr>
      </a:lvl5pPr>
      <a:lvl6pPr marL="1248779" indent="-144395" algn="l" defTabSz="456986" rtl="0" eaLnBrk="1" fontAlgn="base" hangingPunct="1">
        <a:spcBef>
          <a:spcPts val="300"/>
        </a:spcBef>
        <a:spcAft>
          <a:spcPct val="0"/>
        </a:spcAft>
        <a:buClr>
          <a:srgbClr val="00A4E4"/>
        </a:buClr>
        <a:buFont typeface="Arial" pitchFamily="34" charset="0"/>
        <a:buChar char="»"/>
        <a:tabLst>
          <a:tab pos="8002019" algn="r"/>
        </a:tabLst>
        <a:defRPr sz="1000">
          <a:solidFill>
            <a:srgbClr val="000000"/>
          </a:solidFill>
          <a:latin typeface="+mn-lt"/>
          <a:ea typeface="+mn-ea"/>
          <a:cs typeface="+mn-cs"/>
        </a:defRPr>
      </a:lvl6pPr>
      <a:lvl7pPr marL="1705765" indent="-144395" algn="l" defTabSz="456986" rtl="0" eaLnBrk="1" fontAlgn="base" hangingPunct="1">
        <a:spcBef>
          <a:spcPts val="300"/>
        </a:spcBef>
        <a:spcAft>
          <a:spcPct val="0"/>
        </a:spcAft>
        <a:buClr>
          <a:srgbClr val="00A4E4"/>
        </a:buClr>
        <a:buFont typeface="Arial" pitchFamily="34" charset="0"/>
        <a:buChar char="»"/>
        <a:tabLst>
          <a:tab pos="8002019" algn="r"/>
        </a:tabLst>
        <a:defRPr sz="1000">
          <a:solidFill>
            <a:srgbClr val="000000"/>
          </a:solidFill>
          <a:latin typeface="+mn-lt"/>
          <a:ea typeface="+mn-ea"/>
          <a:cs typeface="+mn-cs"/>
        </a:defRPr>
      </a:lvl7pPr>
      <a:lvl8pPr marL="2162751" indent="-144395" algn="l" defTabSz="456986" rtl="0" eaLnBrk="1" fontAlgn="base" hangingPunct="1">
        <a:spcBef>
          <a:spcPts val="300"/>
        </a:spcBef>
        <a:spcAft>
          <a:spcPct val="0"/>
        </a:spcAft>
        <a:buClr>
          <a:srgbClr val="00A4E4"/>
        </a:buClr>
        <a:buFont typeface="Arial" pitchFamily="34" charset="0"/>
        <a:buChar char="»"/>
        <a:tabLst>
          <a:tab pos="8002019" algn="r"/>
        </a:tabLst>
        <a:defRPr sz="1000">
          <a:solidFill>
            <a:srgbClr val="000000"/>
          </a:solidFill>
          <a:latin typeface="+mn-lt"/>
          <a:ea typeface="+mn-ea"/>
          <a:cs typeface="+mn-cs"/>
        </a:defRPr>
      </a:lvl8pPr>
      <a:lvl9pPr marL="2619739" indent="-144395" algn="l" defTabSz="456986" rtl="0" eaLnBrk="1" fontAlgn="base" hangingPunct="1">
        <a:spcBef>
          <a:spcPts val="300"/>
        </a:spcBef>
        <a:spcAft>
          <a:spcPct val="0"/>
        </a:spcAft>
        <a:buClr>
          <a:srgbClr val="00A4E4"/>
        </a:buClr>
        <a:buFont typeface="Arial" pitchFamily="34" charset="0"/>
        <a:buChar char="»"/>
        <a:tabLst>
          <a:tab pos="8002019" algn="r"/>
        </a:tabLst>
        <a:defRPr sz="1000">
          <a:solidFill>
            <a:srgbClr val="000000"/>
          </a:solidFill>
          <a:latin typeface="+mn-lt"/>
          <a:ea typeface="+mn-ea"/>
          <a:cs typeface="+mn-cs"/>
        </a:defRPr>
      </a:lvl9pPr>
    </p:bodyStyle>
    <p:otherStyle>
      <a:defPPr>
        <a:defRPr lang="en-US"/>
      </a:defPPr>
      <a:lvl1pPr marL="0" algn="l" defTabSz="913972" rtl="0" eaLnBrk="1" latinLnBrk="0" hangingPunct="1">
        <a:defRPr sz="1800" kern="1200">
          <a:solidFill>
            <a:schemeClr val="tx1"/>
          </a:solidFill>
          <a:latin typeface="+mn-lt"/>
          <a:ea typeface="+mn-ea"/>
          <a:cs typeface="+mn-cs"/>
        </a:defRPr>
      </a:lvl1pPr>
      <a:lvl2pPr marL="456986" algn="l" defTabSz="913972" rtl="0" eaLnBrk="1" latinLnBrk="0" hangingPunct="1">
        <a:defRPr sz="1800" kern="1200">
          <a:solidFill>
            <a:schemeClr val="tx1"/>
          </a:solidFill>
          <a:latin typeface="+mn-lt"/>
          <a:ea typeface="+mn-ea"/>
          <a:cs typeface="+mn-cs"/>
        </a:defRPr>
      </a:lvl2pPr>
      <a:lvl3pPr marL="913972" algn="l" defTabSz="913972" rtl="0" eaLnBrk="1" latinLnBrk="0" hangingPunct="1">
        <a:defRPr sz="1800" kern="1200">
          <a:solidFill>
            <a:schemeClr val="tx1"/>
          </a:solidFill>
          <a:latin typeface="+mn-lt"/>
          <a:ea typeface="+mn-ea"/>
          <a:cs typeface="+mn-cs"/>
        </a:defRPr>
      </a:lvl3pPr>
      <a:lvl4pPr marL="1370959" algn="l" defTabSz="913972" rtl="0" eaLnBrk="1" latinLnBrk="0" hangingPunct="1">
        <a:defRPr sz="1800" kern="1200">
          <a:solidFill>
            <a:schemeClr val="tx1"/>
          </a:solidFill>
          <a:latin typeface="+mn-lt"/>
          <a:ea typeface="+mn-ea"/>
          <a:cs typeface="+mn-cs"/>
        </a:defRPr>
      </a:lvl4pPr>
      <a:lvl5pPr marL="1827945" algn="l" defTabSz="913972" rtl="0" eaLnBrk="1" latinLnBrk="0" hangingPunct="1">
        <a:defRPr sz="1800" kern="1200">
          <a:solidFill>
            <a:schemeClr val="tx1"/>
          </a:solidFill>
          <a:latin typeface="+mn-lt"/>
          <a:ea typeface="+mn-ea"/>
          <a:cs typeface="+mn-cs"/>
        </a:defRPr>
      </a:lvl5pPr>
      <a:lvl6pPr marL="2284932" algn="l" defTabSz="913972" rtl="0" eaLnBrk="1" latinLnBrk="0" hangingPunct="1">
        <a:defRPr sz="1800" kern="1200">
          <a:solidFill>
            <a:schemeClr val="tx1"/>
          </a:solidFill>
          <a:latin typeface="+mn-lt"/>
          <a:ea typeface="+mn-ea"/>
          <a:cs typeface="+mn-cs"/>
        </a:defRPr>
      </a:lvl6pPr>
      <a:lvl7pPr marL="2741916" algn="l" defTabSz="913972" rtl="0" eaLnBrk="1" latinLnBrk="0" hangingPunct="1">
        <a:defRPr sz="1800" kern="1200">
          <a:solidFill>
            <a:schemeClr val="tx1"/>
          </a:solidFill>
          <a:latin typeface="+mn-lt"/>
          <a:ea typeface="+mn-ea"/>
          <a:cs typeface="+mn-cs"/>
        </a:defRPr>
      </a:lvl7pPr>
      <a:lvl8pPr marL="3198904" algn="l" defTabSz="913972" rtl="0" eaLnBrk="1" latinLnBrk="0" hangingPunct="1">
        <a:defRPr sz="1800" kern="1200">
          <a:solidFill>
            <a:schemeClr val="tx1"/>
          </a:solidFill>
          <a:latin typeface="+mn-lt"/>
          <a:ea typeface="+mn-ea"/>
          <a:cs typeface="+mn-cs"/>
        </a:defRPr>
      </a:lvl8pPr>
      <a:lvl9pPr marL="3655888" algn="l" defTabSz="913972"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3314" name="Text Placeholder 23"/>
          <p:cNvSpPr>
            <a:spLocks noGrp="1"/>
          </p:cNvSpPr>
          <p:nvPr>
            <p:ph type="body" idx="1"/>
          </p:nvPr>
        </p:nvSpPr>
        <p:spPr bwMode="gray">
          <a:xfrm>
            <a:off x="732367" y="1352550"/>
            <a:ext cx="10729384"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endParaRPr lang="en-US" altLang="en-US"/>
          </a:p>
        </p:txBody>
      </p:sp>
      <p:sp>
        <p:nvSpPr>
          <p:cNvPr id="2051" name="Slide Number Placeholder 5"/>
          <p:cNvSpPr txBox="1">
            <a:spLocks/>
          </p:cNvSpPr>
          <p:nvPr/>
        </p:nvSpPr>
        <p:spPr bwMode="gray">
          <a:xfrm>
            <a:off x="11082867" y="6480175"/>
            <a:ext cx="37676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fontAlgn="base">
              <a:spcBef>
                <a:spcPct val="0"/>
              </a:spcBef>
              <a:spcAft>
                <a:spcPct val="0"/>
              </a:spcAft>
              <a:defRPr/>
            </a:pPr>
            <a:fld id="{7E2967E7-B477-416C-A675-B46A36D12E46}" type="slidenum">
              <a:rPr lang="en-US" sz="800" smtClean="0">
                <a:solidFill>
                  <a:srgbClr val="00A4E4"/>
                </a:solidFill>
              </a:rPr>
              <a:pPr algn="r" defTabSz="457200" fontAlgn="base">
                <a:spcBef>
                  <a:spcPct val="0"/>
                </a:spcBef>
                <a:spcAft>
                  <a:spcPct val="0"/>
                </a:spcAft>
                <a:defRPr/>
              </a:pPr>
              <a:t>‹#›</a:t>
            </a:fld>
            <a:endParaRPr lang="en-US" sz="800">
              <a:solidFill>
                <a:srgbClr val="00A4E4"/>
              </a:solidFill>
            </a:endParaRPr>
          </a:p>
        </p:txBody>
      </p:sp>
      <p:sp>
        <p:nvSpPr>
          <p:cNvPr id="13316" name="Title Placeholder 22"/>
          <p:cNvSpPr>
            <a:spLocks noGrp="1"/>
          </p:cNvSpPr>
          <p:nvPr>
            <p:ph type="title"/>
          </p:nvPr>
        </p:nvSpPr>
        <p:spPr bwMode="black">
          <a:xfrm>
            <a:off x="732367" y="552451"/>
            <a:ext cx="1072726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CA" altLang="en-US"/>
              <a:t>Click to edit Master title style</a:t>
            </a:r>
            <a:endParaRPr lang="en-US" altLang="en-US"/>
          </a:p>
        </p:txBody>
      </p:sp>
      <p:pic>
        <p:nvPicPr>
          <p:cNvPr id="13317"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609600" y="6246814"/>
            <a:ext cx="8995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8" name="Group 8"/>
          <p:cNvGrpSpPr>
            <a:grpSpLocks/>
          </p:cNvGrpSpPr>
          <p:nvPr/>
        </p:nvGrpSpPr>
        <p:grpSpPr bwMode="auto">
          <a:xfrm flipH="1">
            <a:off x="10718800" y="0"/>
            <a:ext cx="1473200" cy="1119188"/>
            <a:chOff x="1440543" y="1418168"/>
            <a:chExt cx="769056" cy="769056"/>
          </a:xfrm>
        </p:grpSpPr>
        <p:sp>
          <p:nvSpPr>
            <p:cNvPr id="2056"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sp>
          <p:nvSpPr>
            <p:cNvPr id="2057"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grpSp>
      <p:sp>
        <p:nvSpPr>
          <p:cNvPr id="10" name="Rectangle 9"/>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a:solidFill>
                  <a:srgbClr val="000000"/>
                </a:solidFill>
              </a:rPr>
              <a:t>FOR FINANCIAL PROFESSIONAL USE ONLY-NOT FOR PUBLIC DISTRIBUTION</a:t>
            </a:r>
          </a:p>
        </p:txBody>
      </p:sp>
    </p:spTree>
    <p:extLst>
      <p:ext uri="{BB962C8B-B14F-4D97-AF65-F5344CB8AC3E}">
        <p14:creationId xmlns:p14="http://schemas.microsoft.com/office/powerpoint/2010/main" val="168445514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1266" name="Text Placeholder 23"/>
          <p:cNvSpPr>
            <a:spLocks noGrp="1"/>
          </p:cNvSpPr>
          <p:nvPr>
            <p:ph type="body" idx="1"/>
          </p:nvPr>
        </p:nvSpPr>
        <p:spPr bwMode="gray">
          <a:xfrm>
            <a:off x="732367" y="1352550"/>
            <a:ext cx="10729384"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endParaRPr lang="en-US" altLang="en-US"/>
          </a:p>
        </p:txBody>
      </p:sp>
      <p:sp>
        <p:nvSpPr>
          <p:cNvPr id="2051" name="Slide Number Placeholder 5"/>
          <p:cNvSpPr txBox="1">
            <a:spLocks/>
          </p:cNvSpPr>
          <p:nvPr/>
        </p:nvSpPr>
        <p:spPr bwMode="gray">
          <a:xfrm>
            <a:off x="11082867" y="6480175"/>
            <a:ext cx="37676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fontAlgn="base">
              <a:spcBef>
                <a:spcPct val="0"/>
              </a:spcBef>
              <a:spcAft>
                <a:spcPct val="0"/>
              </a:spcAft>
              <a:defRPr/>
            </a:pPr>
            <a:fld id="{79668238-DBF9-43B4-A07B-2F8B4A274E53}" type="slidenum">
              <a:rPr lang="en-US" sz="800" smtClean="0">
                <a:solidFill>
                  <a:srgbClr val="00A4E4"/>
                </a:solidFill>
              </a:rPr>
              <a:pPr algn="r" defTabSz="457200" fontAlgn="base">
                <a:spcBef>
                  <a:spcPct val="0"/>
                </a:spcBef>
                <a:spcAft>
                  <a:spcPct val="0"/>
                </a:spcAft>
                <a:defRPr/>
              </a:pPr>
              <a:t>‹#›</a:t>
            </a:fld>
            <a:endParaRPr lang="en-US" sz="800">
              <a:solidFill>
                <a:srgbClr val="00A4E4"/>
              </a:solidFill>
            </a:endParaRPr>
          </a:p>
        </p:txBody>
      </p:sp>
      <p:sp>
        <p:nvSpPr>
          <p:cNvPr id="11268" name="Title Placeholder 22"/>
          <p:cNvSpPr>
            <a:spLocks noGrp="1"/>
          </p:cNvSpPr>
          <p:nvPr>
            <p:ph type="title"/>
          </p:nvPr>
        </p:nvSpPr>
        <p:spPr bwMode="black">
          <a:xfrm>
            <a:off x="732367" y="552451"/>
            <a:ext cx="1072726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CA" altLang="en-US"/>
              <a:t>Click to edit Master title style</a:t>
            </a:r>
            <a:endParaRPr lang="en-US" altLang="en-US"/>
          </a:p>
        </p:txBody>
      </p:sp>
      <p:pic>
        <p:nvPicPr>
          <p:cNvPr id="11269"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609600" y="6246814"/>
            <a:ext cx="8995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0" name="Group 8"/>
          <p:cNvGrpSpPr>
            <a:grpSpLocks/>
          </p:cNvGrpSpPr>
          <p:nvPr/>
        </p:nvGrpSpPr>
        <p:grpSpPr bwMode="auto">
          <a:xfrm flipH="1">
            <a:off x="10718800" y="0"/>
            <a:ext cx="1473200" cy="1119188"/>
            <a:chOff x="1440543" y="1418168"/>
            <a:chExt cx="769056" cy="769056"/>
          </a:xfrm>
        </p:grpSpPr>
        <p:sp>
          <p:nvSpPr>
            <p:cNvPr id="2056"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sp>
          <p:nvSpPr>
            <p:cNvPr id="2057"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grpSp>
      <p:sp>
        <p:nvSpPr>
          <p:cNvPr id="10" name="Rectangle 9"/>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a:solidFill>
                  <a:srgbClr val="000000"/>
                </a:solidFill>
              </a:rPr>
              <a:t>FOR FINANCIAL PROFESSIONAL USE ONLY-NOT FOR PUBLIC DISTRIBUTION</a:t>
            </a:r>
          </a:p>
        </p:txBody>
      </p:sp>
    </p:spTree>
    <p:extLst>
      <p:ext uri="{BB962C8B-B14F-4D97-AF65-F5344CB8AC3E}">
        <p14:creationId xmlns:p14="http://schemas.microsoft.com/office/powerpoint/2010/main" val="280090769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098" name="Text Placeholder 23"/>
          <p:cNvSpPr>
            <a:spLocks noGrp="1"/>
          </p:cNvSpPr>
          <p:nvPr>
            <p:ph type="body" idx="1"/>
          </p:nvPr>
        </p:nvSpPr>
        <p:spPr bwMode="gray">
          <a:xfrm>
            <a:off x="732367" y="1352550"/>
            <a:ext cx="10727267"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Slide Number Placeholder 5"/>
          <p:cNvSpPr txBox="1">
            <a:spLocks/>
          </p:cNvSpPr>
          <p:nvPr/>
        </p:nvSpPr>
        <p:spPr bwMode="gray">
          <a:xfrm>
            <a:off x="11082867" y="6480175"/>
            <a:ext cx="37676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r" defTabSz="456827" eaLnBrk="1" fontAlgn="base" hangingPunct="1">
              <a:spcBef>
                <a:spcPct val="0"/>
              </a:spcBef>
              <a:spcAft>
                <a:spcPct val="0"/>
              </a:spcAft>
              <a:defRPr/>
            </a:pPr>
            <a:fld id="{319AA0E9-624E-44C2-872F-6111BF625726}" type="slidenum">
              <a:rPr lang="en-US" altLang="en-US" sz="800" smtClean="0">
                <a:solidFill>
                  <a:srgbClr val="00A4E4"/>
                </a:solidFill>
              </a:rPr>
              <a:pPr algn="r" defTabSz="456827" eaLnBrk="1" fontAlgn="base" hangingPunct="1">
                <a:spcBef>
                  <a:spcPct val="0"/>
                </a:spcBef>
                <a:spcAft>
                  <a:spcPct val="0"/>
                </a:spcAft>
                <a:defRPr/>
              </a:pPr>
              <a:t>‹#›</a:t>
            </a:fld>
            <a:endParaRPr lang="en-US" altLang="en-US" sz="800">
              <a:solidFill>
                <a:srgbClr val="00A4E4"/>
              </a:solidFill>
            </a:endParaRPr>
          </a:p>
        </p:txBody>
      </p:sp>
      <p:sp>
        <p:nvSpPr>
          <p:cNvPr id="4100" name="Title Placeholder 22"/>
          <p:cNvSpPr>
            <a:spLocks noGrp="1"/>
          </p:cNvSpPr>
          <p:nvPr>
            <p:ph type="title"/>
          </p:nvPr>
        </p:nvSpPr>
        <p:spPr bwMode="black">
          <a:xfrm>
            <a:off x="732367" y="552451"/>
            <a:ext cx="1072726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US" altLang="en-US"/>
              <a:t>Click to edit Master title style</a:t>
            </a:r>
          </a:p>
        </p:txBody>
      </p:sp>
      <p:pic>
        <p:nvPicPr>
          <p:cNvPr id="4101"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609600" y="6246814"/>
            <a:ext cx="8995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2" name="Group 8"/>
          <p:cNvGrpSpPr>
            <a:grpSpLocks/>
          </p:cNvGrpSpPr>
          <p:nvPr/>
        </p:nvGrpSpPr>
        <p:grpSpPr bwMode="auto">
          <a:xfrm flipH="1">
            <a:off x="10718800" y="0"/>
            <a:ext cx="1473200" cy="1119188"/>
            <a:chOff x="1440543" y="1418168"/>
            <a:chExt cx="769056" cy="769056"/>
          </a:xfrm>
        </p:grpSpPr>
        <p:sp>
          <p:nvSpPr>
            <p:cNvPr id="1032"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defTabSz="456827" eaLnBrk="1" fontAlgn="base" hangingPunct="1">
                <a:spcBef>
                  <a:spcPct val="0"/>
                </a:spcBef>
                <a:spcAft>
                  <a:spcPct val="0"/>
                </a:spcAft>
                <a:defRPr/>
              </a:pPr>
              <a:endParaRPr lang="en-US" altLang="en-US" sz="1800">
                <a:solidFill>
                  <a:srgbClr val="00A4E4"/>
                </a:solidFill>
              </a:endParaRPr>
            </a:p>
          </p:txBody>
        </p:sp>
        <p:sp>
          <p:nvSpPr>
            <p:cNvPr id="1033"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defTabSz="456827" eaLnBrk="1" fontAlgn="base" hangingPunct="1">
                <a:spcBef>
                  <a:spcPct val="0"/>
                </a:spcBef>
                <a:spcAft>
                  <a:spcPct val="0"/>
                </a:spcAft>
                <a:defRPr/>
              </a:pPr>
              <a:endParaRPr lang="en-US" altLang="en-US" sz="1800">
                <a:solidFill>
                  <a:srgbClr val="00A4E4"/>
                </a:solidFill>
              </a:endParaRPr>
            </a:p>
          </p:txBody>
        </p:sp>
      </p:grpSp>
      <p:sp>
        <p:nvSpPr>
          <p:cNvPr id="10" name="Rectangle 14"/>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a:solidFill>
                  <a:srgbClr val="000000"/>
                </a:solidFill>
              </a:rPr>
              <a:t>FOR FINANCIAL PROFESSIONAL USE ONLY-NOT FOR PUBLIC DISTRIBUTION</a:t>
            </a:r>
          </a:p>
        </p:txBody>
      </p:sp>
    </p:spTree>
    <p:extLst>
      <p:ext uri="{BB962C8B-B14F-4D97-AF65-F5344CB8AC3E}">
        <p14:creationId xmlns:p14="http://schemas.microsoft.com/office/powerpoint/2010/main" val="179185231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ftr="0" dt="0"/>
  <p:txStyles>
    <p:titleStyle>
      <a:lvl1pPr algn="l" defTabSz="454025"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6827" algn="l" defTabSz="456827"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3651" algn="l" defTabSz="456827"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0479" algn="l" defTabSz="456827"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7303" algn="l" defTabSz="456827"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4625" indent="-174625" algn="l" defTabSz="454025" rtl="0" eaLnBrk="0" fontAlgn="base" hangingPunct="0">
        <a:spcBef>
          <a:spcPts val="1200"/>
        </a:spcBef>
        <a:spcAft>
          <a:spcPct val="0"/>
        </a:spcAft>
        <a:buClr>
          <a:srgbClr val="00A4E4"/>
        </a:buClr>
        <a:buFont typeface="Wingdings" pitchFamily="2" charset="2"/>
        <a:buChar char="§"/>
        <a:tabLst>
          <a:tab pos="7997825" algn="r"/>
        </a:tabLst>
        <a:defRPr sz="1400">
          <a:solidFill>
            <a:srgbClr val="000000"/>
          </a:solidFill>
          <a:latin typeface="+mn-lt"/>
          <a:ea typeface="ＭＳ Ｐゴシック" pitchFamily="34" charset="-128"/>
          <a:cs typeface="+mn-cs"/>
        </a:defRPr>
      </a:lvl1pPr>
      <a:lvl2pPr marL="358775" indent="-168275" algn="l" defTabSz="454025" rtl="0" eaLnBrk="0" fontAlgn="base" hangingPunct="0">
        <a:spcBef>
          <a:spcPts val="300"/>
        </a:spcBef>
        <a:spcAft>
          <a:spcPct val="0"/>
        </a:spcAft>
        <a:buClr>
          <a:srgbClr val="00A4E4"/>
        </a:buClr>
        <a:buFont typeface="Arial" charset="0"/>
        <a:buChar char="–"/>
        <a:tabLst>
          <a:tab pos="7997825" algn="r"/>
        </a:tabLst>
        <a:defRPr sz="1200">
          <a:solidFill>
            <a:srgbClr val="000000"/>
          </a:solidFill>
          <a:latin typeface="+mn-lt"/>
          <a:ea typeface="ＭＳ Ｐゴシック" pitchFamily="34" charset="-128"/>
          <a:cs typeface="+mn-cs"/>
        </a:defRPr>
      </a:lvl2pPr>
      <a:lvl3pPr marL="498475" indent="-136525" algn="l" defTabSz="454025" rtl="0" eaLnBrk="0" fontAlgn="base" hangingPunct="0">
        <a:spcBef>
          <a:spcPts val="300"/>
        </a:spcBef>
        <a:spcAft>
          <a:spcPct val="0"/>
        </a:spcAft>
        <a:buClr>
          <a:srgbClr val="00A4E4"/>
        </a:buClr>
        <a:buFont typeface="Arial" charset="0"/>
        <a:buChar char="•"/>
        <a:tabLst>
          <a:tab pos="7997825" algn="r"/>
        </a:tabLst>
        <a:defRPr sz="1000">
          <a:solidFill>
            <a:srgbClr val="000000"/>
          </a:solidFill>
          <a:latin typeface="+mn-lt"/>
          <a:ea typeface="ＭＳ Ｐゴシック" pitchFamily="34" charset="-128"/>
          <a:cs typeface="+mn-cs"/>
        </a:defRPr>
      </a:lvl3pPr>
      <a:lvl4pPr marL="644525" indent="-149225" algn="l" defTabSz="454025" rtl="0" eaLnBrk="0" fontAlgn="base" hangingPunct="0">
        <a:spcBef>
          <a:spcPts val="300"/>
        </a:spcBef>
        <a:spcAft>
          <a:spcPct val="0"/>
        </a:spcAft>
        <a:buClr>
          <a:srgbClr val="00A4E4"/>
        </a:buClr>
        <a:buFont typeface="Arial" charset="0"/>
        <a:buChar char="–"/>
        <a:tabLst>
          <a:tab pos="7997825" algn="r"/>
        </a:tabLst>
        <a:defRPr sz="1000">
          <a:solidFill>
            <a:srgbClr val="000000"/>
          </a:solidFill>
          <a:latin typeface="+mn-lt"/>
          <a:ea typeface="ＭＳ Ｐゴシック" pitchFamily="34" charset="-128"/>
          <a:cs typeface="+mn-cs"/>
        </a:defRPr>
      </a:lvl4pPr>
      <a:lvl5pPr marL="788988" indent="-141288" algn="l" defTabSz="454025" rtl="0" eaLnBrk="0" fontAlgn="base" hangingPunct="0">
        <a:spcBef>
          <a:spcPts val="300"/>
        </a:spcBef>
        <a:spcAft>
          <a:spcPct val="0"/>
        </a:spcAft>
        <a:buClr>
          <a:srgbClr val="00A4E4"/>
        </a:buClr>
        <a:buFont typeface="Arial" charset="0"/>
        <a:buChar char="»"/>
        <a:tabLst>
          <a:tab pos="7997825" algn="r"/>
        </a:tabLst>
        <a:defRPr sz="1000">
          <a:solidFill>
            <a:srgbClr val="000000"/>
          </a:solidFill>
          <a:latin typeface="+mn-lt"/>
          <a:ea typeface="ＭＳ Ｐゴシック" pitchFamily="34" charset="-128"/>
          <a:cs typeface="+mn-cs"/>
        </a:defRPr>
      </a:lvl5pPr>
      <a:lvl6pPr marL="1248341" indent="-144344" algn="l" defTabSz="456827" rtl="0" eaLnBrk="1" fontAlgn="base" hangingPunct="1">
        <a:spcBef>
          <a:spcPts val="300"/>
        </a:spcBef>
        <a:spcAft>
          <a:spcPct val="0"/>
        </a:spcAft>
        <a:buClr>
          <a:srgbClr val="00A4E4"/>
        </a:buClr>
        <a:buFont typeface="Arial" pitchFamily="34" charset="0"/>
        <a:buChar char="»"/>
        <a:tabLst>
          <a:tab pos="7999214" algn="r"/>
        </a:tabLst>
        <a:defRPr sz="1000">
          <a:solidFill>
            <a:srgbClr val="000000"/>
          </a:solidFill>
          <a:latin typeface="+mn-lt"/>
          <a:ea typeface="+mn-ea"/>
          <a:cs typeface="+mn-cs"/>
        </a:defRPr>
      </a:lvl6pPr>
      <a:lvl7pPr marL="1705167" indent="-144344" algn="l" defTabSz="456827" rtl="0" eaLnBrk="1" fontAlgn="base" hangingPunct="1">
        <a:spcBef>
          <a:spcPts val="300"/>
        </a:spcBef>
        <a:spcAft>
          <a:spcPct val="0"/>
        </a:spcAft>
        <a:buClr>
          <a:srgbClr val="00A4E4"/>
        </a:buClr>
        <a:buFont typeface="Arial" pitchFamily="34" charset="0"/>
        <a:buChar char="»"/>
        <a:tabLst>
          <a:tab pos="7999214" algn="r"/>
        </a:tabLst>
        <a:defRPr sz="1000">
          <a:solidFill>
            <a:srgbClr val="000000"/>
          </a:solidFill>
          <a:latin typeface="+mn-lt"/>
          <a:ea typeface="+mn-ea"/>
          <a:cs typeface="+mn-cs"/>
        </a:defRPr>
      </a:lvl7pPr>
      <a:lvl8pPr marL="2161992" indent="-144344" algn="l" defTabSz="456827" rtl="0" eaLnBrk="1" fontAlgn="base" hangingPunct="1">
        <a:spcBef>
          <a:spcPts val="300"/>
        </a:spcBef>
        <a:spcAft>
          <a:spcPct val="0"/>
        </a:spcAft>
        <a:buClr>
          <a:srgbClr val="00A4E4"/>
        </a:buClr>
        <a:buFont typeface="Arial" pitchFamily="34" charset="0"/>
        <a:buChar char="»"/>
        <a:tabLst>
          <a:tab pos="7999214" algn="r"/>
        </a:tabLst>
        <a:defRPr sz="1000">
          <a:solidFill>
            <a:srgbClr val="000000"/>
          </a:solidFill>
          <a:latin typeface="+mn-lt"/>
          <a:ea typeface="+mn-ea"/>
          <a:cs typeface="+mn-cs"/>
        </a:defRPr>
      </a:lvl8pPr>
      <a:lvl9pPr marL="2618820" indent="-144344" algn="l" defTabSz="456827" rtl="0" eaLnBrk="1" fontAlgn="base" hangingPunct="1">
        <a:spcBef>
          <a:spcPts val="300"/>
        </a:spcBef>
        <a:spcAft>
          <a:spcPct val="0"/>
        </a:spcAft>
        <a:buClr>
          <a:srgbClr val="00A4E4"/>
        </a:buClr>
        <a:buFont typeface="Arial" pitchFamily="34" charset="0"/>
        <a:buChar char="»"/>
        <a:tabLst>
          <a:tab pos="7999214" algn="r"/>
        </a:tabLst>
        <a:defRPr sz="1000">
          <a:solidFill>
            <a:srgbClr val="000000"/>
          </a:solidFill>
          <a:latin typeface="+mn-lt"/>
          <a:ea typeface="+mn-ea"/>
          <a:cs typeface="+mn-cs"/>
        </a:defRPr>
      </a:lvl9pPr>
    </p:bodyStyle>
    <p:otherStyle>
      <a:defPPr>
        <a:defRPr lang="en-US"/>
      </a:defPPr>
      <a:lvl1pPr marL="0" algn="l" defTabSz="913651" rtl="0" eaLnBrk="1" latinLnBrk="0" hangingPunct="1">
        <a:defRPr sz="1800" kern="1200">
          <a:solidFill>
            <a:schemeClr val="tx1"/>
          </a:solidFill>
          <a:latin typeface="+mn-lt"/>
          <a:ea typeface="+mn-ea"/>
          <a:cs typeface="+mn-cs"/>
        </a:defRPr>
      </a:lvl1pPr>
      <a:lvl2pPr marL="456827" algn="l" defTabSz="913651" rtl="0" eaLnBrk="1" latinLnBrk="0" hangingPunct="1">
        <a:defRPr sz="1800" kern="1200">
          <a:solidFill>
            <a:schemeClr val="tx1"/>
          </a:solidFill>
          <a:latin typeface="+mn-lt"/>
          <a:ea typeface="+mn-ea"/>
          <a:cs typeface="+mn-cs"/>
        </a:defRPr>
      </a:lvl2pPr>
      <a:lvl3pPr marL="913651" algn="l" defTabSz="913651" rtl="0" eaLnBrk="1" latinLnBrk="0" hangingPunct="1">
        <a:defRPr sz="1800" kern="1200">
          <a:solidFill>
            <a:schemeClr val="tx1"/>
          </a:solidFill>
          <a:latin typeface="+mn-lt"/>
          <a:ea typeface="+mn-ea"/>
          <a:cs typeface="+mn-cs"/>
        </a:defRPr>
      </a:lvl3pPr>
      <a:lvl4pPr marL="1370479" algn="l" defTabSz="913651" rtl="0" eaLnBrk="1" latinLnBrk="0" hangingPunct="1">
        <a:defRPr sz="1800" kern="1200">
          <a:solidFill>
            <a:schemeClr val="tx1"/>
          </a:solidFill>
          <a:latin typeface="+mn-lt"/>
          <a:ea typeface="+mn-ea"/>
          <a:cs typeface="+mn-cs"/>
        </a:defRPr>
      </a:lvl4pPr>
      <a:lvl5pPr marL="1827303" algn="l" defTabSz="913651" rtl="0" eaLnBrk="1" latinLnBrk="0" hangingPunct="1">
        <a:defRPr sz="1800" kern="1200">
          <a:solidFill>
            <a:schemeClr val="tx1"/>
          </a:solidFill>
          <a:latin typeface="+mn-lt"/>
          <a:ea typeface="+mn-ea"/>
          <a:cs typeface="+mn-cs"/>
        </a:defRPr>
      </a:lvl5pPr>
      <a:lvl6pPr marL="2284131" algn="l" defTabSz="913651" rtl="0" eaLnBrk="1" latinLnBrk="0" hangingPunct="1">
        <a:defRPr sz="1800" kern="1200">
          <a:solidFill>
            <a:schemeClr val="tx1"/>
          </a:solidFill>
          <a:latin typeface="+mn-lt"/>
          <a:ea typeface="+mn-ea"/>
          <a:cs typeface="+mn-cs"/>
        </a:defRPr>
      </a:lvl6pPr>
      <a:lvl7pPr marL="2740955" algn="l" defTabSz="913651" rtl="0" eaLnBrk="1" latinLnBrk="0" hangingPunct="1">
        <a:defRPr sz="1800" kern="1200">
          <a:solidFill>
            <a:schemeClr val="tx1"/>
          </a:solidFill>
          <a:latin typeface="+mn-lt"/>
          <a:ea typeface="+mn-ea"/>
          <a:cs typeface="+mn-cs"/>
        </a:defRPr>
      </a:lvl7pPr>
      <a:lvl8pPr marL="3197782" algn="l" defTabSz="913651" rtl="0" eaLnBrk="1" latinLnBrk="0" hangingPunct="1">
        <a:defRPr sz="1800" kern="1200">
          <a:solidFill>
            <a:schemeClr val="tx1"/>
          </a:solidFill>
          <a:latin typeface="+mn-lt"/>
          <a:ea typeface="+mn-ea"/>
          <a:cs typeface="+mn-cs"/>
        </a:defRPr>
      </a:lvl8pPr>
      <a:lvl9pPr marL="3654606" algn="l" defTabSz="913651"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7410" name="Text Placeholder 23"/>
          <p:cNvSpPr>
            <a:spLocks noGrp="1"/>
          </p:cNvSpPr>
          <p:nvPr>
            <p:ph type="body" idx="1"/>
          </p:nvPr>
        </p:nvSpPr>
        <p:spPr bwMode="gray">
          <a:xfrm>
            <a:off x="732367" y="1352550"/>
            <a:ext cx="10729384"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endParaRPr lang="en-US" altLang="en-US"/>
          </a:p>
        </p:txBody>
      </p:sp>
      <p:sp>
        <p:nvSpPr>
          <p:cNvPr id="2051" name="Slide Number Placeholder 5"/>
          <p:cNvSpPr txBox="1">
            <a:spLocks/>
          </p:cNvSpPr>
          <p:nvPr/>
        </p:nvSpPr>
        <p:spPr bwMode="gray">
          <a:xfrm>
            <a:off x="11082867" y="6480175"/>
            <a:ext cx="37676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fontAlgn="base">
              <a:spcBef>
                <a:spcPct val="0"/>
              </a:spcBef>
              <a:spcAft>
                <a:spcPct val="0"/>
              </a:spcAft>
              <a:defRPr/>
            </a:pPr>
            <a:fld id="{4FA34928-CCE2-4D65-A7B9-8EF20A410CA8}" type="slidenum">
              <a:rPr lang="en-US" sz="800" smtClean="0">
                <a:solidFill>
                  <a:srgbClr val="00A4E4"/>
                </a:solidFill>
              </a:rPr>
              <a:pPr algn="r" defTabSz="457200" fontAlgn="base">
                <a:spcBef>
                  <a:spcPct val="0"/>
                </a:spcBef>
                <a:spcAft>
                  <a:spcPct val="0"/>
                </a:spcAft>
                <a:defRPr/>
              </a:pPr>
              <a:t>‹#›</a:t>
            </a:fld>
            <a:endParaRPr lang="en-US" sz="800">
              <a:solidFill>
                <a:srgbClr val="00A4E4"/>
              </a:solidFill>
            </a:endParaRPr>
          </a:p>
        </p:txBody>
      </p:sp>
      <p:sp>
        <p:nvSpPr>
          <p:cNvPr id="17412" name="Title Placeholder 22"/>
          <p:cNvSpPr>
            <a:spLocks noGrp="1"/>
          </p:cNvSpPr>
          <p:nvPr>
            <p:ph type="title"/>
          </p:nvPr>
        </p:nvSpPr>
        <p:spPr bwMode="black">
          <a:xfrm>
            <a:off x="732367" y="552451"/>
            <a:ext cx="1072726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CA" altLang="en-US"/>
              <a:t>Click to edit Master title style</a:t>
            </a:r>
            <a:endParaRPr lang="en-US" altLang="en-US"/>
          </a:p>
        </p:txBody>
      </p:sp>
      <p:pic>
        <p:nvPicPr>
          <p:cNvPr id="17413"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609600" y="6246814"/>
            <a:ext cx="8995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4" name="Group 8"/>
          <p:cNvGrpSpPr>
            <a:grpSpLocks/>
          </p:cNvGrpSpPr>
          <p:nvPr/>
        </p:nvGrpSpPr>
        <p:grpSpPr bwMode="auto">
          <a:xfrm flipH="1">
            <a:off x="10718800" y="0"/>
            <a:ext cx="1473200" cy="1119188"/>
            <a:chOff x="1440543" y="1418168"/>
            <a:chExt cx="769056" cy="769056"/>
          </a:xfrm>
        </p:grpSpPr>
        <p:sp>
          <p:nvSpPr>
            <p:cNvPr id="2056"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sp>
          <p:nvSpPr>
            <p:cNvPr id="2057"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grpSp>
      <p:sp>
        <p:nvSpPr>
          <p:cNvPr id="2055" name="Rectangle 9"/>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a:solidFill>
                  <a:srgbClr val="000000"/>
                </a:solidFill>
              </a:rPr>
              <a:t>FOR FINANCIAL PROFESSIONAL USE ONLY-NOT FOR PUBLIC DISTRIBUTION</a:t>
            </a:r>
          </a:p>
        </p:txBody>
      </p:sp>
    </p:spTree>
    <p:extLst>
      <p:ext uri="{BB962C8B-B14F-4D97-AF65-F5344CB8AC3E}">
        <p14:creationId xmlns:p14="http://schemas.microsoft.com/office/powerpoint/2010/main" val="3403161727"/>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3314" name="Text Placeholder 23"/>
          <p:cNvSpPr>
            <a:spLocks noGrp="1"/>
          </p:cNvSpPr>
          <p:nvPr>
            <p:ph type="body" idx="1"/>
          </p:nvPr>
        </p:nvSpPr>
        <p:spPr bwMode="gray">
          <a:xfrm>
            <a:off x="732367" y="1352550"/>
            <a:ext cx="10729384"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endParaRPr lang="en-US" altLang="en-US"/>
          </a:p>
        </p:txBody>
      </p:sp>
      <p:sp>
        <p:nvSpPr>
          <p:cNvPr id="2051" name="Slide Number Placeholder 5"/>
          <p:cNvSpPr txBox="1">
            <a:spLocks/>
          </p:cNvSpPr>
          <p:nvPr/>
        </p:nvSpPr>
        <p:spPr bwMode="gray">
          <a:xfrm>
            <a:off x="11082867" y="6480175"/>
            <a:ext cx="37676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fontAlgn="base">
              <a:spcBef>
                <a:spcPct val="0"/>
              </a:spcBef>
              <a:spcAft>
                <a:spcPct val="0"/>
              </a:spcAft>
              <a:defRPr/>
            </a:pPr>
            <a:fld id="{4DF13B5C-523D-43CD-A812-876401D1EB54}" type="slidenum">
              <a:rPr lang="en-US" sz="800" smtClean="0">
                <a:solidFill>
                  <a:srgbClr val="00A4E4"/>
                </a:solidFill>
              </a:rPr>
              <a:pPr algn="r" defTabSz="457200" fontAlgn="base">
                <a:spcBef>
                  <a:spcPct val="0"/>
                </a:spcBef>
                <a:spcAft>
                  <a:spcPct val="0"/>
                </a:spcAft>
                <a:defRPr/>
              </a:pPr>
              <a:t>‹#›</a:t>
            </a:fld>
            <a:endParaRPr lang="en-US" sz="800">
              <a:solidFill>
                <a:srgbClr val="00A4E4"/>
              </a:solidFill>
            </a:endParaRPr>
          </a:p>
        </p:txBody>
      </p:sp>
      <p:sp>
        <p:nvSpPr>
          <p:cNvPr id="13316" name="Title Placeholder 22"/>
          <p:cNvSpPr>
            <a:spLocks noGrp="1"/>
          </p:cNvSpPr>
          <p:nvPr>
            <p:ph type="title"/>
          </p:nvPr>
        </p:nvSpPr>
        <p:spPr bwMode="black">
          <a:xfrm>
            <a:off x="732367" y="552451"/>
            <a:ext cx="1072726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CA" altLang="en-US"/>
              <a:t>Click to edit Master title style</a:t>
            </a:r>
            <a:endParaRPr lang="en-US" altLang="en-US"/>
          </a:p>
        </p:txBody>
      </p:sp>
      <p:pic>
        <p:nvPicPr>
          <p:cNvPr id="13317"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609600" y="6246814"/>
            <a:ext cx="8995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8" name="Group 8"/>
          <p:cNvGrpSpPr>
            <a:grpSpLocks/>
          </p:cNvGrpSpPr>
          <p:nvPr/>
        </p:nvGrpSpPr>
        <p:grpSpPr bwMode="auto">
          <a:xfrm flipH="1">
            <a:off x="10718800" y="0"/>
            <a:ext cx="1473200" cy="1119188"/>
            <a:chOff x="1440543" y="1418168"/>
            <a:chExt cx="769056" cy="769056"/>
          </a:xfrm>
        </p:grpSpPr>
        <p:sp>
          <p:nvSpPr>
            <p:cNvPr id="2056"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sp>
          <p:nvSpPr>
            <p:cNvPr id="2057"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z="1800">
                <a:solidFill>
                  <a:srgbClr val="00A4E4"/>
                </a:solidFill>
              </a:endParaRPr>
            </a:p>
          </p:txBody>
        </p:sp>
      </p:grpSp>
      <p:sp>
        <p:nvSpPr>
          <p:cNvPr id="10" name="Rectangle 9"/>
          <p:cNvSpPr>
            <a:spLocks noChangeArrowheads="1"/>
          </p:cNvSpPr>
          <p:nvPr userDrawn="1"/>
        </p:nvSpPr>
        <p:spPr bwMode="auto">
          <a:xfrm>
            <a:off x="3149600" y="6611939"/>
            <a:ext cx="6096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a:solidFill>
                  <a:srgbClr val="000000"/>
                </a:solidFill>
              </a:rPr>
              <a:t>FOR FINANCIAL PROFESSIONAL USE ONLY-NOT FOR PUBLIC DISTRIBUTION</a:t>
            </a:r>
          </a:p>
        </p:txBody>
      </p:sp>
    </p:spTree>
    <p:extLst>
      <p:ext uri="{BB962C8B-B14F-4D97-AF65-F5344CB8AC3E}">
        <p14:creationId xmlns:p14="http://schemas.microsoft.com/office/powerpoint/2010/main" val="427011533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pitchFamily="34"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pitchFamily="34"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pitchFamily="34"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pitchFamily="34"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p:cNvSpPr>
          <p:nvPr>
            <p:ph type="ctrTitle"/>
          </p:nvPr>
        </p:nvSpPr>
        <p:spPr>
          <a:xfrm>
            <a:off x="1536701" y="1692276"/>
            <a:ext cx="6581775" cy="1279525"/>
          </a:xfrm>
        </p:spPr>
        <p:txBody>
          <a:bodyPr wrap="square"/>
          <a:lstStyle/>
          <a:p>
            <a:pPr eaLnBrk="1" hangingPunct="1"/>
            <a:r>
              <a:rPr lang="en-US" altLang="en-US" dirty="0"/>
              <a:t>Quality of Life…Insurance</a:t>
            </a:r>
          </a:p>
        </p:txBody>
      </p:sp>
      <p:sp>
        <p:nvSpPr>
          <p:cNvPr id="37891" name="Rectangle 5"/>
          <p:cNvSpPr>
            <a:spLocks noGrp="1"/>
          </p:cNvSpPr>
          <p:nvPr>
            <p:ph type="subTitle" idx="1"/>
          </p:nvPr>
        </p:nvSpPr>
        <p:spPr>
          <a:xfrm>
            <a:off x="1536701" y="3102965"/>
            <a:ext cx="4856162" cy="813400"/>
          </a:xfrm>
        </p:spPr>
        <p:txBody>
          <a:bodyPr wrap="square"/>
          <a:lstStyle/>
          <a:p>
            <a:pPr eaLnBrk="1" hangingPunct="1"/>
            <a:r>
              <a:rPr lang="en-US" altLang="en-US" sz="2800" dirty="0"/>
              <a:t>Accelerated Benefit Riders</a:t>
            </a:r>
            <a:br>
              <a:rPr lang="en-US" altLang="en-US" sz="2800" dirty="0"/>
            </a:br>
            <a:r>
              <a:rPr lang="en-US" altLang="en-US" sz="2400" b="0" i="1" dirty="0"/>
              <a:t>California Specific</a:t>
            </a:r>
          </a:p>
        </p:txBody>
      </p:sp>
      <p:sp>
        <p:nvSpPr>
          <p:cNvPr id="37893" name="Rectangle 5"/>
          <p:cNvSpPr>
            <a:spLocks noChangeArrowheads="1"/>
          </p:cNvSpPr>
          <p:nvPr/>
        </p:nvSpPr>
        <p:spPr bwMode="auto">
          <a:xfrm>
            <a:off x="1752600" y="6321623"/>
            <a:ext cx="87630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1225" eaLnBrk="0" hangingPunct="0">
              <a:spcBef>
                <a:spcPts val="1200"/>
              </a:spcBef>
              <a:buClr>
                <a:srgbClr val="00A4E4"/>
              </a:buClr>
              <a:buFont typeface="Wingdings" pitchFamily="2" charset="2"/>
              <a:buChar char="§"/>
              <a:defRPr sz="1400">
                <a:solidFill>
                  <a:srgbClr val="000000"/>
                </a:solidFill>
                <a:latin typeface="Arial" charset="0"/>
                <a:ea typeface="ＭＳ Ｐゴシック" pitchFamily="34" charset="-128"/>
                <a:cs typeface="Arial" charset="0"/>
              </a:defRPr>
            </a:lvl1pPr>
            <a:lvl2pPr marL="742950" indent="-285750" defTabSz="911225" eaLnBrk="0" hangingPunct="0">
              <a:spcBef>
                <a:spcPts val="300"/>
              </a:spcBef>
              <a:buClr>
                <a:srgbClr val="00A4E4"/>
              </a:buClr>
              <a:buFont typeface="Arial" charset="0"/>
              <a:buChar char="–"/>
              <a:defRPr sz="1200">
                <a:solidFill>
                  <a:srgbClr val="000000"/>
                </a:solidFill>
                <a:latin typeface="Arial" charset="0"/>
                <a:ea typeface="ＭＳ Ｐゴシック" pitchFamily="34" charset="-128"/>
                <a:cs typeface="Arial" charset="0"/>
              </a:defRPr>
            </a:lvl2pPr>
            <a:lvl3pPr marL="11430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3pPr>
            <a:lvl4pPr marL="16002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4pPr>
            <a:lvl5pPr marL="20574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5pPr>
            <a:lvl6pPr marL="25146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6pPr>
            <a:lvl7pPr marL="29718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7pPr>
            <a:lvl8pPr marL="34290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8pPr>
            <a:lvl9pPr marL="38862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9pPr>
          </a:lstStyle>
          <a:p>
            <a:pPr algn="ctr" eaLnBrk="1" fontAlgn="base" hangingPunct="1">
              <a:spcBef>
                <a:spcPct val="0"/>
              </a:spcBef>
              <a:spcAft>
                <a:spcPct val="0"/>
              </a:spcAft>
              <a:buClrTx/>
              <a:buFontTx/>
              <a:buNone/>
            </a:pPr>
            <a:r>
              <a:rPr lang="en-US" altLang="en-US" sz="1100" dirty="0">
                <a:latin typeface="Arial" panose="020B0604020202020204" pitchFamily="34" charset="0"/>
                <a:cs typeface="Arial" panose="020B0604020202020204" pitchFamily="34" charset="0"/>
              </a:rPr>
              <a:t>POLICIES ISSUED BY AMERICAN GENERAL LIFE INSURANCE COMPANY ("AGL“)</a:t>
            </a:r>
          </a:p>
        </p:txBody>
      </p:sp>
      <p:grpSp>
        <p:nvGrpSpPr>
          <p:cNvPr id="5" name="Group 4">
            <a:extLst>
              <a:ext uri="{FF2B5EF4-FFF2-40B4-BE49-F238E27FC236}">
                <a16:creationId xmlns:a16="http://schemas.microsoft.com/office/drawing/2014/main" xmlns="" id="{EAA7BCB8-6934-764E-9D18-BC4BDEA93E93}"/>
              </a:ext>
            </a:extLst>
          </p:cNvPr>
          <p:cNvGrpSpPr/>
          <p:nvPr/>
        </p:nvGrpSpPr>
        <p:grpSpPr>
          <a:xfrm>
            <a:off x="8131176" y="2795589"/>
            <a:ext cx="2943224" cy="2943224"/>
            <a:chOff x="7391400" y="1905000"/>
            <a:chExt cx="2943224" cy="2943224"/>
          </a:xfrm>
        </p:grpSpPr>
        <p:sp>
          <p:nvSpPr>
            <p:cNvPr id="2" name="Donut 1">
              <a:extLst>
                <a:ext uri="{FF2B5EF4-FFF2-40B4-BE49-F238E27FC236}">
                  <a16:creationId xmlns:a16="http://schemas.microsoft.com/office/drawing/2014/main" xmlns="" id="{3F62E253-DD33-E54B-8673-66970F4BD9C0}"/>
                </a:ext>
              </a:extLst>
            </p:cNvPr>
            <p:cNvSpPr/>
            <p:nvPr/>
          </p:nvSpPr>
          <p:spPr>
            <a:xfrm>
              <a:off x="7391400" y="1905000"/>
              <a:ext cx="2943224" cy="2943224"/>
            </a:xfrm>
            <a:prstGeom prst="donut">
              <a:avLst>
                <a:gd name="adj" fmla="val 13739"/>
              </a:avLst>
            </a:prstGeom>
            <a:solidFill>
              <a:srgbClr val="FFC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Cross 3">
              <a:extLst>
                <a:ext uri="{FF2B5EF4-FFF2-40B4-BE49-F238E27FC236}">
                  <a16:creationId xmlns:a16="http://schemas.microsoft.com/office/drawing/2014/main" xmlns="" id="{0A08732E-C4FA-6747-8C44-C3AA27D83752}"/>
                </a:ext>
              </a:extLst>
            </p:cNvPr>
            <p:cNvSpPr/>
            <p:nvPr/>
          </p:nvSpPr>
          <p:spPr>
            <a:xfrm>
              <a:off x="8210550" y="2728912"/>
              <a:ext cx="1304925" cy="1295400"/>
            </a:xfrm>
            <a:prstGeom prst="plus">
              <a:avLst>
                <a:gd name="adj" fmla="val 35417"/>
              </a:avLst>
            </a:prstGeom>
            <a:solidFill>
              <a:srgbClr val="02A8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69552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a:t>Important Information</a:t>
            </a:r>
            <a:endParaRPr lang="en-US" dirty="0">
              <a:solidFill>
                <a:schemeClr val="tx1">
                  <a:lumMod val="85000"/>
                  <a:lumOff val="15000"/>
                </a:schemeClr>
              </a:solidFill>
            </a:endParaRPr>
          </a:p>
        </p:txBody>
      </p:sp>
      <p:sp>
        <p:nvSpPr>
          <p:cNvPr id="3" name="Content Placeholder 2"/>
          <p:cNvSpPr>
            <a:spLocks noGrp="1"/>
          </p:cNvSpPr>
          <p:nvPr>
            <p:ph idx="1"/>
          </p:nvPr>
        </p:nvSpPr>
        <p:spPr>
          <a:xfrm>
            <a:off x="1493822" y="1249378"/>
            <a:ext cx="9189267" cy="4389422"/>
          </a:xfrm>
        </p:spPr>
        <p:txBody>
          <a:bodyPr numCol="1" spcCol="274320"/>
          <a:lstStyle/>
          <a:p>
            <a:pPr marL="0" indent="0">
              <a:buNone/>
            </a:pPr>
            <a:r>
              <a:rPr lang="en-US" sz="900" b="0" dirty="0"/>
              <a:t>Policies issued by American General Life Insurance Company (AGL), Policy Form Numbers 15442, ICC15-15442, 15442-10A,15646, ICC15-15646; Rider Form Numbers 15602, ICC15-15602,15603, ICC15-15603, 15604, ICC15-15604, 15600, ICC15-15600, 15972, 82012, 82410, 88390, 14002, 14306, 07620, 15997, ICC15-15997, 15996, 15994, ICC15-15994, 15271, ICC15-15271, 15274, ICC15-15274, 15272, ICC15-15272, 15273, ICC15-15273, ICC14-14002, 15990, 13600-5. Issuing company AGL is responsible for financial obligations of insurance products and is a member of American International Group, Inc. (AIG). Guarantees are backed by the claims-paying ability of the issuing insurance company. AGL does not solicit business in the state of New York. Products may not be available in all states and product features may vary by state. © 2018 AIG. All rights reserved</a:t>
            </a:r>
            <a:r>
              <a:rPr lang="en-US" sz="900" b="0" dirty="0" smtClean="0"/>
              <a:t>.</a:t>
            </a:r>
            <a:endParaRPr lang="en-US" sz="900" b="0" dirty="0"/>
          </a:p>
          <a:p>
            <a:pPr marL="0" indent="0">
              <a:buNone/>
            </a:pPr>
            <a:r>
              <a:rPr lang="en-US" sz="900" b="0" dirty="0" smtClean="0"/>
              <a:t>American General </a:t>
            </a:r>
            <a:r>
              <a:rPr lang="en-US" sz="900" b="0" dirty="0"/>
              <a:t>Life Insurance Company and their distributors and representatives may not give tax, accounting or legal advice. Any tax statements in this material are not intended to suggest the avoidance of U.S. federal, state or local tax penalties. Such discussions generally are based upon the company’s understanding of current tax rules and interpretations. Tax laws are subject to legislative modification, and while many such modifications will have only a prospective application, it is important to recognize that a change could have retroactive effect as well. Individuals should seek the advice of an independent tax advisor or attorney for more complete information concerning their particular circumstances and any tax statements made in this material. </a:t>
            </a:r>
          </a:p>
          <a:p>
            <a:pPr marL="0" indent="0">
              <a:buNone/>
            </a:pPr>
            <a:r>
              <a:rPr lang="en-US" sz="900" b="0" dirty="0"/>
              <a:t>American International Group, Inc. (AIG) is a leading international insurance organization serving customers in more than 130 countries.. AIG companies serve commercial, institutional, and individual customers through one of the most extensive worldwide property-casualty networks of any insurer. In addition, AIG companies are leading providers of life insurance and retirement services in the</a:t>
            </a:r>
            <a:br>
              <a:rPr lang="en-US" sz="900" b="0" dirty="0"/>
            </a:br>
            <a:r>
              <a:rPr lang="en-US" sz="900" b="0" dirty="0"/>
              <a:t>United States. AIG common stock is listed on the New York Stock Exchange and the Tokyo Stock Exchange. </a:t>
            </a:r>
          </a:p>
          <a:p>
            <a:pPr marL="0" indent="0">
              <a:buNone/>
            </a:pPr>
            <a:r>
              <a:rPr lang="en-US" sz="900" b="0" dirty="0"/>
              <a:t>Additional information about AIG can be found at </a:t>
            </a:r>
            <a:r>
              <a:rPr lang="en-US" sz="900" b="0" dirty="0" err="1"/>
              <a:t>www.aig.com</a:t>
            </a:r>
            <a:r>
              <a:rPr lang="en-US" sz="900" b="0" dirty="0"/>
              <a:t> | YouTube: </a:t>
            </a:r>
            <a:r>
              <a:rPr lang="en-US" sz="900" b="0" dirty="0" err="1"/>
              <a:t>www.youtube.com</a:t>
            </a:r>
            <a:r>
              <a:rPr lang="en-US" sz="900" b="0" dirty="0"/>
              <a:t>/</a:t>
            </a:r>
            <a:r>
              <a:rPr lang="en-US" sz="900" b="0" dirty="0" err="1"/>
              <a:t>aig</a:t>
            </a:r>
            <a:r>
              <a:rPr lang="en-US" sz="900" b="0" dirty="0"/>
              <a:t> | Twitter: @</a:t>
            </a:r>
            <a:r>
              <a:rPr lang="en-US" sz="900" b="0" dirty="0" err="1"/>
              <a:t>AIG_LatestNews</a:t>
            </a:r>
            <a:r>
              <a:rPr lang="en-US" sz="900" b="0" dirty="0"/>
              <a:t> | LinkedIn: http://</a:t>
            </a:r>
            <a:r>
              <a:rPr lang="en-US" sz="900" b="0" dirty="0" err="1"/>
              <a:t>www.linkedin.com</a:t>
            </a:r>
            <a:r>
              <a:rPr lang="en-US" sz="900" b="0" dirty="0"/>
              <a:t>/company/</a:t>
            </a:r>
            <a:r>
              <a:rPr lang="en-US" sz="900" b="0" dirty="0" err="1"/>
              <a:t>aig</a:t>
            </a:r>
            <a:endParaRPr lang="en-US" sz="900" b="0" dirty="0"/>
          </a:p>
          <a:p>
            <a:pPr marL="0" indent="0">
              <a:buNone/>
            </a:pPr>
            <a:r>
              <a:rPr lang="en-US" sz="900" b="0" dirty="0"/>
              <a:t>AIG is the marketing name for the worldwide property-casualty, life and retirement, and general insurance operations of American International Group, Inc. All products and services are written or provided by subsidiaries or affiliates of American International Group, Inc. Products or services may not be available in all countries, and coverage is subject to actual policy language. Non-insurance products and services may be provided by independent third parties. Certain property-casualty coverages may be provided by a surplus lines insurer. Surplus lines insurers do not generally participate in state guaranty funds, and insureds are therefore not protected by such funds</a:t>
            </a:r>
            <a:r>
              <a:rPr lang="en-US" sz="900" b="0" dirty="0" smtClean="0"/>
              <a:t>.</a:t>
            </a:r>
          </a:p>
          <a:p>
            <a:pPr marL="0" indent="0">
              <a:buNone/>
            </a:pPr>
            <a:r>
              <a:rPr lang="en-US" sz="900" b="0" dirty="0"/>
              <a:t>Carriers mentioned in the presentation are peer group competitors of American General Life. Every attempt has been made to verify the accuracy of competitor information included in this presentation. Product information and rates are subject to change at any time</a:t>
            </a:r>
          </a:p>
          <a:p>
            <a:pPr marL="0" indent="0">
              <a:buNone/>
            </a:pPr>
            <a:r>
              <a:rPr lang="en-US" sz="900" b="0" dirty="0" smtClean="0"/>
              <a:t>AGLC 111754</a:t>
            </a:r>
            <a:endParaRPr lang="en-US" sz="900" b="0" dirty="0"/>
          </a:p>
        </p:txBody>
      </p:sp>
    </p:spTree>
    <p:extLst>
      <p:ext uri="{BB962C8B-B14F-4D97-AF65-F5344CB8AC3E}">
        <p14:creationId xmlns:p14="http://schemas.microsoft.com/office/powerpoint/2010/main" val="2859234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811BCB-1895-5249-868E-7A42CF088488}"/>
              </a:ext>
            </a:extLst>
          </p:cNvPr>
          <p:cNvSpPr>
            <a:spLocks noGrp="1"/>
          </p:cNvSpPr>
          <p:nvPr>
            <p:ph type="ctrTitle"/>
          </p:nvPr>
        </p:nvSpPr>
        <p:spPr>
          <a:xfrm>
            <a:off x="1317172" y="3429000"/>
            <a:ext cx="9144001" cy="900111"/>
          </a:xfrm>
        </p:spPr>
        <p:txBody>
          <a:bodyPr anchor="t" anchorCtr="0"/>
          <a:lstStyle/>
          <a:p>
            <a:pPr algn="ctr"/>
            <a:r>
              <a:rPr lang="en-US" sz="6000" dirty="0" smtClean="0"/>
              <a:t>Thank YOU!</a:t>
            </a:r>
            <a:endParaRPr lang="en-US" sz="27500" dirty="0">
              <a:solidFill>
                <a:srgbClr val="02A8E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09589839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solidFill>
                  <a:schemeClr val="tx1">
                    <a:lumMod val="85000"/>
                    <a:lumOff val="15000"/>
                  </a:schemeClr>
                </a:solidFill>
              </a:rPr>
              <a:t>Value of </a:t>
            </a:r>
            <a:r>
              <a:rPr lang="en-US" dirty="0"/>
              <a:t>Living Benefits</a:t>
            </a:r>
          </a:p>
        </p:txBody>
      </p:sp>
      <p:sp>
        <p:nvSpPr>
          <p:cNvPr id="13" name="TextBox 12"/>
          <p:cNvSpPr txBox="1"/>
          <p:nvPr/>
        </p:nvSpPr>
        <p:spPr>
          <a:xfrm>
            <a:off x="6842421" y="1799608"/>
            <a:ext cx="4511379" cy="1015663"/>
          </a:xfrm>
          <a:prstGeom prst="rect">
            <a:avLst/>
          </a:prstGeom>
          <a:noFill/>
        </p:spPr>
        <p:txBody>
          <a:bodyPr wrap="square" rtlCol="0">
            <a:spAutoFit/>
          </a:bodyPr>
          <a:lstStyle/>
          <a:p>
            <a:r>
              <a:rPr lang="en-US" sz="3000" dirty="0">
                <a:solidFill>
                  <a:schemeClr val="accent1"/>
                </a:solidFill>
              </a:rPr>
              <a:t>On </a:t>
            </a:r>
            <a:r>
              <a:rPr lang="en-US" sz="3000" b="1" i="1" dirty="0">
                <a:solidFill>
                  <a:srgbClr val="00B050"/>
                </a:solidFill>
              </a:rPr>
              <a:t>ALL</a:t>
            </a:r>
            <a:r>
              <a:rPr lang="en-US" sz="3000" dirty="0">
                <a:solidFill>
                  <a:schemeClr val="accent1"/>
                </a:solidFill>
              </a:rPr>
              <a:t> Quality of Life… Insurance Products</a:t>
            </a:r>
          </a:p>
        </p:txBody>
      </p:sp>
      <p:sp>
        <p:nvSpPr>
          <p:cNvPr id="18" name="TextBox 17"/>
          <p:cNvSpPr txBox="1"/>
          <p:nvPr/>
        </p:nvSpPr>
        <p:spPr>
          <a:xfrm>
            <a:off x="6842421" y="4175549"/>
            <a:ext cx="4617213" cy="1015663"/>
          </a:xfrm>
          <a:prstGeom prst="rect">
            <a:avLst/>
          </a:prstGeom>
          <a:noFill/>
        </p:spPr>
        <p:txBody>
          <a:bodyPr wrap="square" rtlCol="0">
            <a:spAutoFit/>
          </a:bodyPr>
          <a:lstStyle/>
          <a:p>
            <a:r>
              <a:rPr lang="en-US" sz="3000" b="1" dirty="0">
                <a:solidFill>
                  <a:schemeClr val="accent1"/>
                </a:solidFill>
              </a:rPr>
              <a:t>NO ADDITIONAL PREMIUM COST</a:t>
            </a:r>
          </a:p>
        </p:txBody>
      </p:sp>
      <p:sp>
        <p:nvSpPr>
          <p:cNvPr id="11" name="Rectangle 10">
            <a:extLst>
              <a:ext uri="{FF2B5EF4-FFF2-40B4-BE49-F238E27FC236}">
                <a16:creationId xmlns:a16="http://schemas.microsoft.com/office/drawing/2014/main" xmlns="" id="{FD9D5211-9381-A145-9590-7FFE632BBA9E}"/>
              </a:ext>
            </a:extLst>
          </p:cNvPr>
          <p:cNvSpPr/>
          <p:nvPr/>
        </p:nvSpPr>
        <p:spPr>
          <a:xfrm>
            <a:off x="1189567" y="1219201"/>
            <a:ext cx="4754033" cy="4653770"/>
          </a:xfrm>
          <a:prstGeom prst="rect">
            <a:avLst/>
          </a:prstGeom>
          <a:solidFill>
            <a:srgbClr val="02A8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12" name="Rectangle 11">
            <a:extLst>
              <a:ext uri="{FF2B5EF4-FFF2-40B4-BE49-F238E27FC236}">
                <a16:creationId xmlns:a16="http://schemas.microsoft.com/office/drawing/2014/main" xmlns="" id="{FFE9B1E7-A9AE-C443-89E5-D4C9D8C91869}"/>
              </a:ext>
            </a:extLst>
          </p:cNvPr>
          <p:cNvSpPr/>
          <p:nvPr/>
        </p:nvSpPr>
        <p:spPr>
          <a:xfrm>
            <a:off x="1189567" y="1219200"/>
            <a:ext cx="4754033" cy="4653771"/>
          </a:xfrm>
          <a:custGeom>
            <a:avLst/>
            <a:gdLst>
              <a:gd name="connsiteX0" fmla="*/ 0 w 3774950"/>
              <a:gd name="connsiteY0" fmla="*/ 0 h 2604411"/>
              <a:gd name="connsiteX1" fmla="*/ 3774950 w 3774950"/>
              <a:gd name="connsiteY1" fmla="*/ 0 h 2604411"/>
              <a:gd name="connsiteX2" fmla="*/ 3774950 w 3774950"/>
              <a:gd name="connsiteY2" fmla="*/ 2604411 h 2604411"/>
              <a:gd name="connsiteX3" fmla="*/ 0 w 3774950"/>
              <a:gd name="connsiteY3" fmla="*/ 2604411 h 2604411"/>
              <a:gd name="connsiteX4" fmla="*/ 0 w 3774950"/>
              <a:gd name="connsiteY4" fmla="*/ 0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Lst>
            <a:ahLst/>
            <a:cxnLst>
              <a:cxn ang="0">
                <a:pos x="connsiteX0" y="connsiteY0"/>
              </a:cxn>
              <a:cxn ang="0">
                <a:pos x="connsiteX1" y="connsiteY1"/>
              </a:cxn>
              <a:cxn ang="0">
                <a:pos x="connsiteX2" y="connsiteY2"/>
              </a:cxn>
              <a:cxn ang="0">
                <a:pos x="connsiteX3" y="connsiteY3"/>
              </a:cxn>
            </a:cxnLst>
            <a:rect l="l" t="t" r="r" b="b"/>
            <a:pathLst>
              <a:path w="3774950" h="2604411">
                <a:moveTo>
                  <a:pt x="0" y="2604411"/>
                </a:moveTo>
                <a:cubicBezTo>
                  <a:pt x="1489811" y="1921469"/>
                  <a:pt x="2412461" y="1296400"/>
                  <a:pt x="3774950" y="0"/>
                </a:cubicBezTo>
                <a:lnTo>
                  <a:pt x="3774950" y="2604411"/>
                </a:lnTo>
                <a:lnTo>
                  <a:pt x="0" y="2604411"/>
                </a:lnTo>
                <a:close/>
              </a:path>
            </a:pathLst>
          </a:custGeom>
          <a:solidFill>
            <a:schemeClr val="tx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14" name="Rectangle 13">
            <a:extLst>
              <a:ext uri="{FF2B5EF4-FFF2-40B4-BE49-F238E27FC236}">
                <a16:creationId xmlns:a16="http://schemas.microsoft.com/office/drawing/2014/main" xmlns="" id="{D20E59BC-9FCA-AF43-9172-34783E8E7FD5}"/>
              </a:ext>
            </a:extLst>
          </p:cNvPr>
          <p:cNvSpPr/>
          <p:nvPr/>
        </p:nvSpPr>
        <p:spPr>
          <a:xfrm>
            <a:off x="1453216" y="1600200"/>
            <a:ext cx="4337984" cy="3816429"/>
          </a:xfrm>
          <a:prstGeom prst="rect">
            <a:avLst/>
          </a:prstGeom>
        </p:spPr>
        <p:txBody>
          <a:bodyPr wrap="square">
            <a:spAutoFit/>
          </a:bodyPr>
          <a:lstStyle/>
          <a:p>
            <a:pPr marL="342900" indent="-342900" defTabSz="457200" eaLnBrk="0" hangingPunct="0">
              <a:spcAft>
                <a:spcPts val="3600"/>
              </a:spcAft>
              <a:buFont typeface="Wingdings" panose="05000000000000000000" pitchFamily="2" charset="2"/>
              <a:buChar char="ü"/>
              <a:defRPr/>
            </a:pPr>
            <a:r>
              <a:rPr lang="en-US" sz="2600" b="1" dirty="0">
                <a:solidFill>
                  <a:srgbClr val="FFFFFF"/>
                </a:solidFill>
              </a:rPr>
              <a:t>Help cover cost of care for chronic, critical, or terminal illness</a:t>
            </a:r>
          </a:p>
          <a:p>
            <a:pPr marL="342900" indent="-342900" defTabSz="457200" eaLnBrk="0" hangingPunct="0">
              <a:spcAft>
                <a:spcPts val="3600"/>
              </a:spcAft>
              <a:buFont typeface="Wingdings" panose="05000000000000000000" pitchFamily="2" charset="2"/>
              <a:buChar char="ü"/>
              <a:defRPr/>
            </a:pPr>
            <a:r>
              <a:rPr lang="en-US" sz="2600" b="1" dirty="0">
                <a:solidFill>
                  <a:srgbClr val="FFFFFF"/>
                </a:solidFill>
              </a:rPr>
              <a:t>Provide peace of mind during a difficult time</a:t>
            </a:r>
          </a:p>
          <a:p>
            <a:pPr marL="342900" indent="-342900" defTabSz="457200" eaLnBrk="0" hangingPunct="0">
              <a:spcAft>
                <a:spcPts val="3600"/>
              </a:spcAft>
              <a:buFont typeface="Wingdings" panose="05000000000000000000" pitchFamily="2" charset="2"/>
              <a:buChar char="ü"/>
              <a:defRPr/>
            </a:pPr>
            <a:r>
              <a:rPr lang="en-US" sz="2600" b="1" dirty="0">
                <a:solidFill>
                  <a:srgbClr val="FFFFFF"/>
                </a:solidFill>
              </a:rPr>
              <a:t>Help maintain quality </a:t>
            </a:r>
            <a:br>
              <a:rPr lang="en-US" sz="2600" b="1" dirty="0">
                <a:solidFill>
                  <a:srgbClr val="FFFFFF"/>
                </a:solidFill>
              </a:rPr>
            </a:br>
            <a:r>
              <a:rPr lang="en-US" sz="2600" b="1" dirty="0">
                <a:solidFill>
                  <a:srgbClr val="FFFFFF"/>
                </a:solidFill>
              </a:rPr>
              <a:t>of life</a:t>
            </a:r>
          </a:p>
        </p:txBody>
      </p:sp>
      <p:sp>
        <p:nvSpPr>
          <p:cNvPr id="16" name="Isosceles Triangle 217">
            <a:extLst>
              <a:ext uri="{FF2B5EF4-FFF2-40B4-BE49-F238E27FC236}">
                <a16:creationId xmlns:a16="http://schemas.microsoft.com/office/drawing/2014/main" xmlns="" id="{0C3D748A-CC35-4845-9AB6-BB1B3926A83C}"/>
              </a:ext>
            </a:extLst>
          </p:cNvPr>
          <p:cNvSpPr/>
          <p:nvPr/>
        </p:nvSpPr>
        <p:spPr>
          <a:xfrm>
            <a:off x="5628637" y="1995829"/>
            <a:ext cx="1381763" cy="760527"/>
          </a:xfrm>
          <a:prstGeom prst="triangle">
            <a:avLst/>
          </a:prstGeom>
          <a:solidFill>
            <a:srgbClr val="FCC144"/>
          </a:solidFill>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7" name="Isosceles Triangle 217">
            <a:extLst>
              <a:ext uri="{FF2B5EF4-FFF2-40B4-BE49-F238E27FC236}">
                <a16:creationId xmlns:a16="http://schemas.microsoft.com/office/drawing/2014/main" xmlns="" id="{24CA7433-CE29-8740-9F02-256837A564D0}"/>
              </a:ext>
            </a:extLst>
          </p:cNvPr>
          <p:cNvSpPr/>
          <p:nvPr/>
        </p:nvSpPr>
        <p:spPr>
          <a:xfrm>
            <a:off x="5628637" y="4349285"/>
            <a:ext cx="1381763" cy="760527"/>
          </a:xfrm>
          <a:prstGeom prst="triangle">
            <a:avLst/>
          </a:prstGeom>
          <a:solidFill>
            <a:srgbClr val="FCC144"/>
          </a:solidFill>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Tree>
    <p:extLst>
      <p:ext uri="{BB962C8B-B14F-4D97-AF65-F5344CB8AC3E}">
        <p14:creationId xmlns:p14="http://schemas.microsoft.com/office/powerpoint/2010/main" val="188032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par>
                                <p:cTn id="15" presetID="2" presetClass="entr" presetSubtype="8"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0-#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0-#ppt_w/2"/>
                                          </p:val>
                                        </p:tav>
                                        <p:tav tm="100000">
                                          <p:val>
                                            <p:strVal val="#ppt_x"/>
                                          </p:val>
                                        </p:tav>
                                      </p:tavLst>
                                    </p:anim>
                                    <p:anim calcmode="lin" valueType="num">
                                      <p:cBhvr additive="base">
                                        <p:cTn id="22"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solidFill>
                  <a:schemeClr val="tx1">
                    <a:lumMod val="85000"/>
                    <a:lumOff val="15000"/>
                  </a:schemeClr>
                </a:solidFill>
              </a:rPr>
              <a:t>Accelerated Benefit </a:t>
            </a:r>
            <a:r>
              <a:rPr lang="en-US" dirty="0"/>
              <a:t>Rider Details</a:t>
            </a:r>
          </a:p>
        </p:txBody>
      </p:sp>
      <p:sp>
        <p:nvSpPr>
          <p:cNvPr id="3" name="Content Placeholder 2"/>
          <p:cNvSpPr>
            <a:spLocks noGrp="1"/>
          </p:cNvSpPr>
          <p:nvPr>
            <p:ph idx="1"/>
          </p:nvPr>
        </p:nvSpPr>
        <p:spPr>
          <a:xfrm>
            <a:off x="990600" y="1600200"/>
            <a:ext cx="10210800" cy="3875088"/>
          </a:xfrm>
        </p:spPr>
        <p:txBody>
          <a:bodyPr/>
          <a:lstStyle/>
          <a:p>
            <a:pPr>
              <a:spcAft>
                <a:spcPts val="600"/>
              </a:spcAft>
            </a:pPr>
            <a:r>
              <a:rPr lang="en-US" sz="1800" dirty="0">
                <a:solidFill>
                  <a:schemeClr val="accent1"/>
                </a:solidFill>
              </a:rPr>
              <a:t>Accelerate 100% of death benefit, </a:t>
            </a:r>
            <a:r>
              <a:rPr lang="en-US" sz="1800" b="1" dirty="0">
                <a:solidFill>
                  <a:srgbClr val="00B050"/>
                </a:solidFill>
              </a:rPr>
              <a:t>up to $2 million</a:t>
            </a:r>
            <a:r>
              <a:rPr lang="en-US" sz="1800" dirty="0">
                <a:solidFill>
                  <a:schemeClr val="accent1"/>
                </a:solidFill>
              </a:rPr>
              <a:t>, for a qualifying chronic, critical, or terminal illness*</a:t>
            </a:r>
          </a:p>
          <a:p>
            <a:pPr>
              <a:spcAft>
                <a:spcPts val="600"/>
              </a:spcAft>
            </a:pPr>
            <a:r>
              <a:rPr lang="en-US" sz="1800" dirty="0">
                <a:solidFill>
                  <a:schemeClr val="accent1"/>
                </a:solidFill>
              </a:rPr>
              <a:t>Total accelerated death benefit across all </a:t>
            </a:r>
            <a:r>
              <a:rPr lang="en-US" sz="1800" dirty="0" err="1">
                <a:solidFill>
                  <a:schemeClr val="accent1"/>
                </a:solidFill>
              </a:rPr>
              <a:t>QoL</a:t>
            </a:r>
            <a:r>
              <a:rPr lang="en-US" sz="1800" dirty="0">
                <a:solidFill>
                  <a:schemeClr val="accent1"/>
                </a:solidFill>
              </a:rPr>
              <a:t> policies may not exceed $2 million</a:t>
            </a:r>
          </a:p>
          <a:p>
            <a:pPr>
              <a:spcAft>
                <a:spcPts val="600"/>
              </a:spcAft>
            </a:pPr>
            <a:r>
              <a:rPr lang="en-US" sz="1800" dirty="0">
                <a:solidFill>
                  <a:schemeClr val="accent1"/>
                </a:solidFill>
              </a:rPr>
              <a:t>Provide a discounted benefit depending on severity of the condition and the expected impact on life expectancy</a:t>
            </a:r>
          </a:p>
          <a:p>
            <a:pPr lvl="1">
              <a:spcBef>
                <a:spcPts val="0"/>
              </a:spcBef>
              <a:spcAft>
                <a:spcPts val="0"/>
              </a:spcAft>
            </a:pPr>
            <a:r>
              <a:rPr lang="en-US" sz="1600" b="0" dirty="0"/>
              <a:t>More severe the expected impact on life expectancy, greater the accelerated amount</a:t>
            </a:r>
          </a:p>
          <a:p>
            <a:pPr lvl="1">
              <a:spcAft>
                <a:spcPts val="600"/>
              </a:spcAft>
            </a:pPr>
            <a:r>
              <a:rPr lang="en-US" sz="1600" b="0" dirty="0"/>
              <a:t>Death benefit will be reduced by the death benefit allocated to the benefit claimed</a:t>
            </a:r>
          </a:p>
          <a:p>
            <a:pPr>
              <a:spcAft>
                <a:spcPts val="600"/>
              </a:spcAft>
            </a:pPr>
            <a:r>
              <a:rPr lang="en-US" sz="1800" dirty="0">
                <a:solidFill>
                  <a:schemeClr val="accent1"/>
                </a:solidFill>
              </a:rPr>
              <a:t>Indemnity Benefit—No receipts required; spend benefits on </a:t>
            </a:r>
            <a:r>
              <a:rPr lang="en-US" sz="1800" dirty="0" smtClean="0">
                <a:solidFill>
                  <a:schemeClr val="accent1"/>
                </a:solidFill>
              </a:rPr>
              <a:t>anything</a:t>
            </a:r>
          </a:p>
          <a:p>
            <a:pPr>
              <a:spcAft>
                <a:spcPts val="600"/>
              </a:spcAft>
            </a:pPr>
            <a:r>
              <a:rPr lang="en-US" sz="1800" dirty="0" smtClean="0">
                <a:solidFill>
                  <a:schemeClr val="accent1"/>
                </a:solidFill>
              </a:rPr>
              <a:t>No underwriting restrictions!</a:t>
            </a:r>
            <a:endParaRPr lang="en-US" sz="1800" dirty="0">
              <a:solidFill>
                <a:schemeClr val="accent1"/>
              </a:solidFill>
            </a:endParaRPr>
          </a:p>
        </p:txBody>
      </p:sp>
    </p:spTree>
    <p:extLst>
      <p:ext uri="{BB962C8B-B14F-4D97-AF65-F5344CB8AC3E}">
        <p14:creationId xmlns:p14="http://schemas.microsoft.com/office/powerpoint/2010/main" val="36665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sosceles Triangle 217">
            <a:extLst>
              <a:ext uri="{FF2B5EF4-FFF2-40B4-BE49-F238E27FC236}">
                <a16:creationId xmlns:a16="http://schemas.microsoft.com/office/drawing/2014/main" xmlns="" id="{BA48F103-DC76-D741-927C-2FCB3E69D014}"/>
              </a:ext>
            </a:extLst>
          </p:cNvPr>
          <p:cNvSpPr/>
          <p:nvPr/>
        </p:nvSpPr>
        <p:spPr>
          <a:xfrm>
            <a:off x="6137106" y="2820873"/>
            <a:ext cx="1381763" cy="760527"/>
          </a:xfrm>
          <a:prstGeom prst="triangle">
            <a:avLst/>
          </a:prstGeom>
          <a:solidFill>
            <a:srgbClr val="FFC000"/>
          </a:solidFill>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2" name="Title 1"/>
          <p:cNvSpPr>
            <a:spLocks noGrp="1"/>
          </p:cNvSpPr>
          <p:nvPr>
            <p:ph type="title"/>
          </p:nvPr>
        </p:nvSpPr>
        <p:spPr/>
        <p:txBody>
          <a:bodyPr/>
          <a:lstStyle/>
          <a:p>
            <a:r>
              <a:rPr lang="en-US" dirty="0"/>
              <a:t>Chronic Illness  </a:t>
            </a:r>
            <a:r>
              <a:rPr lang="en-US" b="0" dirty="0">
                <a:solidFill>
                  <a:schemeClr val="tx1">
                    <a:lumMod val="85000"/>
                    <a:lumOff val="15000"/>
                  </a:schemeClr>
                </a:solidFill>
              </a:rPr>
              <a:t>An illness or physical condition that:</a:t>
            </a:r>
          </a:p>
        </p:txBody>
      </p:sp>
      <p:graphicFrame>
        <p:nvGraphicFramePr>
          <p:cNvPr id="5" name="Table 4"/>
          <p:cNvGraphicFramePr>
            <a:graphicFrameLocks noGrp="1"/>
          </p:cNvGraphicFramePr>
          <p:nvPr>
            <p:extLst>
              <p:ext uri="{D42A27DB-BD31-4B8C-83A1-F6EECF244321}">
                <p14:modId xmlns:p14="http://schemas.microsoft.com/office/powerpoint/2010/main" val="3599004078"/>
              </p:ext>
            </p:extLst>
          </p:nvPr>
        </p:nvGraphicFramePr>
        <p:xfrm>
          <a:off x="7467600" y="2817351"/>
          <a:ext cx="3601352" cy="3057498"/>
        </p:xfrm>
        <a:graphic>
          <a:graphicData uri="http://schemas.openxmlformats.org/drawingml/2006/table">
            <a:tbl>
              <a:tblPr firstRow="1" bandRow="1">
                <a:tableStyleId>{5C22544A-7EE6-4342-B048-85BDC9FD1C3A}</a:tableStyleId>
              </a:tblPr>
              <a:tblGrid>
                <a:gridCol w="3601352">
                  <a:extLst>
                    <a:ext uri="{9D8B030D-6E8A-4147-A177-3AD203B41FA5}">
                      <a16:colId xmlns:a16="http://schemas.microsoft.com/office/drawing/2014/main" xmlns="" val="20000"/>
                    </a:ext>
                  </a:extLst>
                </a:gridCol>
              </a:tblGrid>
              <a:tr h="707250">
                <a:tc>
                  <a:txBody>
                    <a:bodyPr/>
                    <a:lstStyle/>
                    <a:p>
                      <a:pPr algn="ctr"/>
                      <a:r>
                        <a:rPr lang="en-US" sz="1800" dirty="0">
                          <a:solidFill>
                            <a:srgbClr val="FFFFFF"/>
                          </a:solidFill>
                        </a:rPr>
                        <a:t>ACTIVITIES</a:t>
                      </a:r>
                      <a:r>
                        <a:rPr lang="en-US" sz="1800" baseline="0" dirty="0">
                          <a:solidFill>
                            <a:srgbClr val="FFFFFF"/>
                          </a:solidFill>
                        </a:rPr>
                        <a:t> OF </a:t>
                      </a:r>
                      <a:br>
                        <a:rPr lang="en-US" sz="1800" baseline="0" dirty="0">
                          <a:solidFill>
                            <a:srgbClr val="FFFFFF"/>
                          </a:solidFill>
                        </a:rPr>
                      </a:br>
                      <a:r>
                        <a:rPr lang="en-US" sz="1800" baseline="0" dirty="0">
                          <a:solidFill>
                            <a:srgbClr val="FFFFFF"/>
                          </a:solidFill>
                        </a:rPr>
                        <a:t>DAILY LIVING</a:t>
                      </a:r>
                      <a:endParaRPr lang="en-US" sz="1800" dirty="0">
                        <a:solidFill>
                          <a:srgbClr val="FFFFFF"/>
                        </a:solidFill>
                      </a:endParaRP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2A8E1"/>
                    </a:solidFill>
                  </a:tcPr>
                </a:tc>
                <a:extLst>
                  <a:ext uri="{0D108BD9-81ED-4DB2-BD59-A6C34878D82A}">
                    <a16:rowId xmlns:a16="http://schemas.microsoft.com/office/drawing/2014/main" xmlns="" val="10000"/>
                  </a:ext>
                </a:extLst>
              </a:tr>
              <a:tr h="391708">
                <a:tc>
                  <a:txBody>
                    <a:bodyPr/>
                    <a:lstStyle/>
                    <a:p>
                      <a:pPr algn="ctr"/>
                      <a:r>
                        <a:rPr lang="en-US" sz="1800" dirty="0">
                          <a:solidFill>
                            <a:schemeClr val="tx1">
                              <a:lumMod val="85000"/>
                              <a:lumOff val="15000"/>
                            </a:schemeClr>
                          </a:solidFill>
                        </a:rPr>
                        <a:t>BATHING</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alpha val="75000"/>
                      </a:srgbClr>
                    </a:solidFill>
                  </a:tcPr>
                </a:tc>
                <a:extLst>
                  <a:ext uri="{0D108BD9-81ED-4DB2-BD59-A6C34878D82A}">
                    <a16:rowId xmlns:a16="http://schemas.microsoft.com/office/drawing/2014/main" xmlns="" val="10001"/>
                  </a:ext>
                </a:extLst>
              </a:tr>
              <a:tr h="391708">
                <a:tc>
                  <a:txBody>
                    <a:bodyPr/>
                    <a:lstStyle/>
                    <a:p>
                      <a:pPr algn="ctr"/>
                      <a:r>
                        <a:rPr lang="en-US" sz="1800" dirty="0">
                          <a:solidFill>
                            <a:schemeClr val="tx1">
                              <a:lumMod val="85000"/>
                              <a:lumOff val="15000"/>
                            </a:schemeClr>
                          </a:solidFill>
                        </a:rPr>
                        <a:t>EATING</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alpha val="75000"/>
                      </a:srgbClr>
                    </a:solidFill>
                  </a:tcPr>
                </a:tc>
                <a:extLst>
                  <a:ext uri="{0D108BD9-81ED-4DB2-BD59-A6C34878D82A}">
                    <a16:rowId xmlns:a16="http://schemas.microsoft.com/office/drawing/2014/main" xmlns="" val="10002"/>
                  </a:ext>
                </a:extLst>
              </a:tr>
              <a:tr h="391708">
                <a:tc>
                  <a:txBody>
                    <a:bodyPr/>
                    <a:lstStyle/>
                    <a:p>
                      <a:pPr algn="ctr"/>
                      <a:r>
                        <a:rPr lang="en-US" sz="1800" dirty="0">
                          <a:solidFill>
                            <a:schemeClr val="tx1">
                              <a:lumMod val="85000"/>
                              <a:lumOff val="15000"/>
                            </a:schemeClr>
                          </a:solidFill>
                        </a:rPr>
                        <a:t>DRESSING</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alpha val="75000"/>
                      </a:srgbClr>
                    </a:solidFill>
                  </a:tcPr>
                </a:tc>
                <a:extLst>
                  <a:ext uri="{0D108BD9-81ED-4DB2-BD59-A6C34878D82A}">
                    <a16:rowId xmlns:a16="http://schemas.microsoft.com/office/drawing/2014/main" xmlns="" val="10003"/>
                  </a:ext>
                </a:extLst>
              </a:tr>
              <a:tr h="391708">
                <a:tc>
                  <a:txBody>
                    <a:bodyPr/>
                    <a:lstStyle/>
                    <a:p>
                      <a:pPr algn="ctr"/>
                      <a:r>
                        <a:rPr lang="en-US" sz="1800" dirty="0">
                          <a:solidFill>
                            <a:schemeClr val="tx1">
                              <a:lumMod val="85000"/>
                              <a:lumOff val="15000"/>
                            </a:schemeClr>
                          </a:solidFill>
                        </a:rPr>
                        <a:t>TOILETING</a:t>
                      </a:r>
                      <a:endParaRPr lang="en-US" sz="1800" baseline="30000" dirty="0">
                        <a:solidFill>
                          <a:schemeClr val="tx1">
                            <a:lumMod val="85000"/>
                            <a:lumOff val="15000"/>
                          </a:schemeClr>
                        </a:solidFill>
                      </a:endParaRP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alpha val="75000"/>
                      </a:srgbClr>
                    </a:solidFill>
                  </a:tcPr>
                </a:tc>
                <a:extLst>
                  <a:ext uri="{0D108BD9-81ED-4DB2-BD59-A6C34878D82A}">
                    <a16:rowId xmlns:a16="http://schemas.microsoft.com/office/drawing/2014/main" xmlns="" val="10004"/>
                  </a:ext>
                </a:extLst>
              </a:tr>
              <a:tr h="391708">
                <a:tc>
                  <a:txBody>
                    <a:bodyPr/>
                    <a:lstStyle/>
                    <a:p>
                      <a:pPr algn="ctr"/>
                      <a:r>
                        <a:rPr lang="en-US" sz="1800" baseline="0" dirty="0">
                          <a:solidFill>
                            <a:schemeClr val="tx1">
                              <a:lumMod val="85000"/>
                              <a:lumOff val="15000"/>
                            </a:schemeClr>
                          </a:solidFill>
                        </a:rPr>
                        <a:t>TRANSFERRING</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alpha val="75000"/>
                      </a:srgbClr>
                    </a:solidFill>
                  </a:tcPr>
                </a:tc>
                <a:extLst>
                  <a:ext uri="{0D108BD9-81ED-4DB2-BD59-A6C34878D82A}">
                    <a16:rowId xmlns:a16="http://schemas.microsoft.com/office/drawing/2014/main" xmlns="" val="10005"/>
                  </a:ext>
                </a:extLst>
              </a:tr>
              <a:tr h="391708">
                <a:tc>
                  <a:txBody>
                    <a:bodyPr/>
                    <a:lstStyle/>
                    <a:p>
                      <a:pPr algn="ctr"/>
                      <a:r>
                        <a:rPr lang="en-US" sz="1800" baseline="0" dirty="0">
                          <a:solidFill>
                            <a:schemeClr val="tx1">
                              <a:lumMod val="85000"/>
                              <a:lumOff val="15000"/>
                            </a:schemeClr>
                          </a:solidFill>
                        </a:rPr>
                        <a:t>CONTINENCE</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alpha val="75000"/>
                      </a:srgbClr>
                    </a:solidFill>
                  </a:tcPr>
                </a:tc>
                <a:extLst>
                  <a:ext uri="{0D108BD9-81ED-4DB2-BD59-A6C34878D82A}">
                    <a16:rowId xmlns:a16="http://schemas.microsoft.com/office/drawing/2014/main" xmlns="" val="10006"/>
                  </a:ext>
                </a:extLst>
              </a:tr>
            </a:tbl>
          </a:graphicData>
        </a:graphic>
      </p:graphicFrame>
      <p:sp>
        <p:nvSpPr>
          <p:cNvPr id="9" name="Rectangle 8">
            <a:extLst>
              <a:ext uri="{FF2B5EF4-FFF2-40B4-BE49-F238E27FC236}">
                <a16:creationId xmlns:a16="http://schemas.microsoft.com/office/drawing/2014/main" xmlns="" id="{AC74D67E-FF48-434C-BF5A-D4FE78364711}"/>
              </a:ext>
            </a:extLst>
          </p:cNvPr>
          <p:cNvSpPr/>
          <p:nvPr/>
        </p:nvSpPr>
        <p:spPr>
          <a:xfrm>
            <a:off x="1189567" y="1219201"/>
            <a:ext cx="5262501" cy="4653770"/>
          </a:xfrm>
          <a:prstGeom prst="rect">
            <a:avLst/>
          </a:prstGeom>
          <a:solidFill>
            <a:srgbClr val="02A8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10" name="Rectangle 11">
            <a:extLst>
              <a:ext uri="{FF2B5EF4-FFF2-40B4-BE49-F238E27FC236}">
                <a16:creationId xmlns:a16="http://schemas.microsoft.com/office/drawing/2014/main" xmlns="" id="{61C63E5A-1023-1D4D-BEB0-2C92A0D0540D}"/>
              </a:ext>
            </a:extLst>
          </p:cNvPr>
          <p:cNvSpPr/>
          <p:nvPr/>
        </p:nvSpPr>
        <p:spPr>
          <a:xfrm>
            <a:off x="1195163" y="1219200"/>
            <a:ext cx="5262501" cy="4653771"/>
          </a:xfrm>
          <a:custGeom>
            <a:avLst/>
            <a:gdLst>
              <a:gd name="connsiteX0" fmla="*/ 0 w 3774950"/>
              <a:gd name="connsiteY0" fmla="*/ 0 h 2604411"/>
              <a:gd name="connsiteX1" fmla="*/ 3774950 w 3774950"/>
              <a:gd name="connsiteY1" fmla="*/ 0 h 2604411"/>
              <a:gd name="connsiteX2" fmla="*/ 3774950 w 3774950"/>
              <a:gd name="connsiteY2" fmla="*/ 2604411 h 2604411"/>
              <a:gd name="connsiteX3" fmla="*/ 0 w 3774950"/>
              <a:gd name="connsiteY3" fmla="*/ 2604411 h 2604411"/>
              <a:gd name="connsiteX4" fmla="*/ 0 w 3774950"/>
              <a:gd name="connsiteY4" fmla="*/ 0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Lst>
            <a:ahLst/>
            <a:cxnLst>
              <a:cxn ang="0">
                <a:pos x="connsiteX0" y="connsiteY0"/>
              </a:cxn>
              <a:cxn ang="0">
                <a:pos x="connsiteX1" y="connsiteY1"/>
              </a:cxn>
              <a:cxn ang="0">
                <a:pos x="connsiteX2" y="connsiteY2"/>
              </a:cxn>
              <a:cxn ang="0">
                <a:pos x="connsiteX3" y="connsiteY3"/>
              </a:cxn>
            </a:cxnLst>
            <a:rect l="l" t="t" r="r" b="b"/>
            <a:pathLst>
              <a:path w="3774950" h="2604411">
                <a:moveTo>
                  <a:pt x="0" y="2604411"/>
                </a:moveTo>
                <a:cubicBezTo>
                  <a:pt x="1489811" y="1921469"/>
                  <a:pt x="2412461" y="1296400"/>
                  <a:pt x="3774950" y="0"/>
                </a:cubicBezTo>
                <a:lnTo>
                  <a:pt x="3774950" y="2604411"/>
                </a:lnTo>
                <a:lnTo>
                  <a:pt x="0" y="2604411"/>
                </a:lnTo>
                <a:close/>
              </a:path>
            </a:pathLst>
          </a:custGeom>
          <a:solidFill>
            <a:schemeClr val="tx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11" name="Rectangle 10">
            <a:extLst>
              <a:ext uri="{FF2B5EF4-FFF2-40B4-BE49-F238E27FC236}">
                <a16:creationId xmlns:a16="http://schemas.microsoft.com/office/drawing/2014/main" xmlns="" id="{B5C16955-6859-814F-81E3-A2785BBABFD0}"/>
              </a:ext>
            </a:extLst>
          </p:cNvPr>
          <p:cNvSpPr/>
          <p:nvPr/>
        </p:nvSpPr>
        <p:spPr>
          <a:xfrm>
            <a:off x="1482894" y="1371600"/>
            <a:ext cx="4765506" cy="4401205"/>
          </a:xfrm>
          <a:prstGeom prst="rect">
            <a:avLst/>
          </a:prstGeom>
        </p:spPr>
        <p:txBody>
          <a:bodyPr wrap="square">
            <a:spAutoFit/>
          </a:bodyPr>
          <a:lstStyle/>
          <a:p>
            <a:pPr>
              <a:spcAft>
                <a:spcPts val="1200"/>
              </a:spcAft>
            </a:pPr>
            <a:r>
              <a:rPr lang="en-US" sz="2000" b="1" dirty="0">
                <a:solidFill>
                  <a:srgbClr val="FFFFFF"/>
                </a:solidFill>
              </a:rPr>
              <a:t>Certified in the last 12 months by a licensed health care practitioner</a:t>
            </a:r>
          </a:p>
          <a:p>
            <a:pPr algn="ctr">
              <a:spcAft>
                <a:spcPts val="1200"/>
              </a:spcAft>
            </a:pPr>
            <a:r>
              <a:rPr lang="en-US" sz="2000" b="1" dirty="0">
                <a:solidFill>
                  <a:srgbClr val="FFC000"/>
                </a:solidFill>
              </a:rPr>
              <a:t>AND</a:t>
            </a:r>
          </a:p>
          <a:p>
            <a:pPr>
              <a:spcAft>
                <a:spcPts val="1200"/>
              </a:spcAft>
            </a:pPr>
            <a:r>
              <a:rPr lang="en-US" sz="2000" b="1" dirty="0">
                <a:solidFill>
                  <a:srgbClr val="FFFFFF"/>
                </a:solidFill>
              </a:rPr>
              <a:t>Affects the insured so that he or </a:t>
            </a:r>
            <a:br>
              <a:rPr lang="en-US" sz="2000" b="1" dirty="0">
                <a:solidFill>
                  <a:srgbClr val="FFFFFF"/>
                </a:solidFill>
              </a:rPr>
            </a:br>
            <a:r>
              <a:rPr lang="en-US" sz="2000" b="1" dirty="0">
                <a:solidFill>
                  <a:srgbClr val="FFFFFF"/>
                </a:solidFill>
              </a:rPr>
              <a:t>she is unable to perform at least 2 activities of daily living without substantial assistance</a:t>
            </a:r>
          </a:p>
          <a:p>
            <a:pPr algn="ctr">
              <a:spcAft>
                <a:spcPts val="1200"/>
              </a:spcAft>
            </a:pPr>
            <a:r>
              <a:rPr lang="en-US" sz="2000" b="1" dirty="0">
                <a:solidFill>
                  <a:srgbClr val="FFC000"/>
                </a:solidFill>
              </a:rPr>
              <a:t>OR</a:t>
            </a:r>
          </a:p>
          <a:p>
            <a:pPr>
              <a:spcAft>
                <a:spcPts val="1200"/>
              </a:spcAft>
            </a:pPr>
            <a:r>
              <a:rPr lang="en-US" sz="2000" b="1" dirty="0">
                <a:solidFill>
                  <a:srgbClr val="FFFFFF"/>
                </a:solidFill>
              </a:rPr>
              <a:t>Requires substantial supervision by another person to protect themselves from threats to health and safety due to severe cognitive impairment </a:t>
            </a:r>
          </a:p>
        </p:txBody>
      </p:sp>
      <p:sp>
        <p:nvSpPr>
          <p:cNvPr id="22" name="Rectangle 11">
            <a:extLst>
              <a:ext uri="{FF2B5EF4-FFF2-40B4-BE49-F238E27FC236}">
                <a16:creationId xmlns:a16="http://schemas.microsoft.com/office/drawing/2014/main" xmlns="" id="{D47473F0-8C44-6042-B6B8-6A80E768B7B2}"/>
              </a:ext>
            </a:extLst>
          </p:cNvPr>
          <p:cNvSpPr/>
          <p:nvPr/>
        </p:nvSpPr>
        <p:spPr>
          <a:xfrm>
            <a:off x="7467600" y="2817351"/>
            <a:ext cx="3582972" cy="3052097"/>
          </a:xfrm>
          <a:custGeom>
            <a:avLst/>
            <a:gdLst>
              <a:gd name="connsiteX0" fmla="*/ 0 w 3774950"/>
              <a:gd name="connsiteY0" fmla="*/ 0 h 2604411"/>
              <a:gd name="connsiteX1" fmla="*/ 3774950 w 3774950"/>
              <a:gd name="connsiteY1" fmla="*/ 0 h 2604411"/>
              <a:gd name="connsiteX2" fmla="*/ 3774950 w 3774950"/>
              <a:gd name="connsiteY2" fmla="*/ 2604411 h 2604411"/>
              <a:gd name="connsiteX3" fmla="*/ 0 w 3774950"/>
              <a:gd name="connsiteY3" fmla="*/ 2604411 h 2604411"/>
              <a:gd name="connsiteX4" fmla="*/ 0 w 3774950"/>
              <a:gd name="connsiteY4" fmla="*/ 0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Lst>
            <a:ahLst/>
            <a:cxnLst>
              <a:cxn ang="0">
                <a:pos x="connsiteX0" y="connsiteY0"/>
              </a:cxn>
              <a:cxn ang="0">
                <a:pos x="connsiteX1" y="connsiteY1"/>
              </a:cxn>
              <a:cxn ang="0">
                <a:pos x="connsiteX2" y="connsiteY2"/>
              </a:cxn>
              <a:cxn ang="0">
                <a:pos x="connsiteX3" y="connsiteY3"/>
              </a:cxn>
            </a:cxnLst>
            <a:rect l="l" t="t" r="r" b="b"/>
            <a:pathLst>
              <a:path w="3774950" h="2604411">
                <a:moveTo>
                  <a:pt x="0" y="2604411"/>
                </a:moveTo>
                <a:cubicBezTo>
                  <a:pt x="1489811" y="1921469"/>
                  <a:pt x="2412461" y="1296400"/>
                  <a:pt x="3774950" y="0"/>
                </a:cubicBezTo>
                <a:lnTo>
                  <a:pt x="3774950" y="2604411"/>
                </a:lnTo>
                <a:lnTo>
                  <a:pt x="0" y="2604411"/>
                </a:ln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13" name="TextBox 3"/>
          <p:cNvSpPr txBox="1"/>
          <p:nvPr/>
        </p:nvSpPr>
        <p:spPr>
          <a:xfrm>
            <a:off x="1222225" y="6121883"/>
            <a:ext cx="5129951"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smtClean="0">
                <a:solidFill>
                  <a:schemeClr val="bg1">
                    <a:lumMod val="20000"/>
                    <a:lumOff val="80000"/>
                  </a:schemeClr>
                </a:solidFill>
              </a:rPr>
              <a:t>*Claim must be certified by a US physician practicing in the state where the physician is licensed. A claim certified by a U.S. licensed physician practicing abroad is not acceptable.</a:t>
            </a:r>
            <a:endParaRPr lang="en-US" sz="1000" dirty="0">
              <a:solidFill>
                <a:schemeClr val="bg1">
                  <a:lumMod val="20000"/>
                  <a:lumOff val="80000"/>
                </a:schemeClr>
              </a:solidFill>
            </a:endParaRPr>
          </a:p>
        </p:txBody>
      </p:sp>
    </p:spTree>
    <p:extLst>
      <p:ext uri="{BB962C8B-B14F-4D97-AF65-F5344CB8AC3E}">
        <p14:creationId xmlns:p14="http://schemas.microsoft.com/office/powerpoint/2010/main" val="305102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Illness </a:t>
            </a:r>
            <a:r>
              <a:rPr lang="en-US" b="0" dirty="0">
                <a:solidFill>
                  <a:schemeClr val="tx1">
                    <a:lumMod val="85000"/>
                    <a:lumOff val="15000"/>
                  </a:schemeClr>
                </a:solidFill>
              </a:rPr>
              <a:t>An illness or physical condition that:</a:t>
            </a:r>
          </a:p>
        </p:txBody>
      </p:sp>
      <p:graphicFrame>
        <p:nvGraphicFramePr>
          <p:cNvPr id="6" name="Table 5"/>
          <p:cNvGraphicFramePr>
            <a:graphicFrameLocks noGrp="1"/>
          </p:cNvGraphicFramePr>
          <p:nvPr>
            <p:extLst>
              <p:ext uri="{D42A27DB-BD31-4B8C-83A1-F6EECF244321}">
                <p14:modId xmlns:p14="http://schemas.microsoft.com/office/powerpoint/2010/main" val="3378712679"/>
              </p:ext>
            </p:extLst>
          </p:nvPr>
        </p:nvGraphicFramePr>
        <p:xfrm>
          <a:off x="6934199" y="1219200"/>
          <a:ext cx="4251621" cy="4041064"/>
        </p:xfrm>
        <a:graphic>
          <a:graphicData uri="http://schemas.openxmlformats.org/drawingml/2006/table">
            <a:tbl>
              <a:tblPr firstRow="1" bandRow="1">
                <a:tableStyleId>{5C22544A-7EE6-4342-B048-85BDC9FD1C3A}</a:tableStyleId>
              </a:tblPr>
              <a:tblGrid>
                <a:gridCol w="4251621">
                  <a:extLst>
                    <a:ext uri="{9D8B030D-6E8A-4147-A177-3AD203B41FA5}">
                      <a16:colId xmlns:a16="http://schemas.microsoft.com/office/drawing/2014/main" xmlns="" val="20000"/>
                    </a:ext>
                  </a:extLst>
                </a:gridCol>
              </a:tblGrid>
              <a:tr h="490804">
                <a:tc>
                  <a:txBody>
                    <a:bodyPr/>
                    <a:lstStyle/>
                    <a:p>
                      <a:pPr algn="ctr"/>
                      <a:r>
                        <a:rPr lang="en-US" sz="1800" dirty="0">
                          <a:solidFill>
                            <a:srgbClr val="FFFFFF"/>
                          </a:solidFill>
                        </a:rPr>
                        <a:t>QUALIFYING</a:t>
                      </a:r>
                      <a:r>
                        <a:rPr lang="en-US" sz="1800" baseline="0" dirty="0">
                          <a:solidFill>
                            <a:srgbClr val="FFFFFF"/>
                          </a:solidFill>
                        </a:rPr>
                        <a:t> CRITICAL ILLNESSES</a:t>
                      </a:r>
                      <a:endParaRPr lang="en-US" sz="1800" dirty="0">
                        <a:solidFill>
                          <a:srgbClr val="FFFFFF"/>
                        </a:solidFill>
                      </a:endParaRP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2A8E1"/>
                    </a:solidFill>
                  </a:tcPr>
                </a:tc>
                <a:extLst>
                  <a:ext uri="{0D108BD9-81ED-4DB2-BD59-A6C34878D82A}">
                    <a16:rowId xmlns:a16="http://schemas.microsoft.com/office/drawing/2014/main" xmlns="" val="10000"/>
                  </a:ext>
                </a:extLst>
              </a:tr>
              <a:tr h="415740">
                <a:tc>
                  <a:txBody>
                    <a:bodyPr/>
                    <a:lstStyle/>
                    <a:p>
                      <a:pPr algn="ctr"/>
                      <a:r>
                        <a:rPr lang="en-US" sz="1800" dirty="0" smtClean="0">
                          <a:solidFill>
                            <a:schemeClr val="tx1">
                              <a:lumMod val="85000"/>
                              <a:lumOff val="15000"/>
                            </a:schemeClr>
                          </a:solidFill>
                        </a:rPr>
                        <a:t>HEART</a:t>
                      </a:r>
                      <a:r>
                        <a:rPr lang="en-US" sz="1800" baseline="0" dirty="0" smtClean="0">
                          <a:solidFill>
                            <a:schemeClr val="tx1">
                              <a:lumMod val="85000"/>
                              <a:lumOff val="15000"/>
                            </a:schemeClr>
                          </a:solidFill>
                        </a:rPr>
                        <a:t> </a:t>
                      </a:r>
                      <a:r>
                        <a:rPr lang="en-US" sz="1800" baseline="0" dirty="0">
                          <a:solidFill>
                            <a:schemeClr val="tx1">
                              <a:lumMod val="85000"/>
                              <a:lumOff val="15000"/>
                            </a:schemeClr>
                          </a:solidFill>
                        </a:rPr>
                        <a:t>ATTACK</a:t>
                      </a:r>
                      <a:endParaRPr lang="en-US" sz="1800" dirty="0">
                        <a:solidFill>
                          <a:schemeClr val="tx1">
                            <a:lumMod val="85000"/>
                            <a:lumOff val="15000"/>
                          </a:schemeClr>
                        </a:solidFill>
                      </a:endParaRP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xmlns="" val="10001"/>
                  </a:ext>
                </a:extLst>
              </a:tr>
              <a:tr h="415740">
                <a:tc>
                  <a:txBody>
                    <a:bodyPr/>
                    <a:lstStyle/>
                    <a:p>
                      <a:pPr algn="ctr"/>
                      <a:r>
                        <a:rPr lang="en-US" sz="1800" dirty="0">
                          <a:solidFill>
                            <a:schemeClr val="tx1">
                              <a:lumMod val="85000"/>
                              <a:lumOff val="15000"/>
                            </a:schemeClr>
                          </a:solidFill>
                        </a:rPr>
                        <a:t>STROKE</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xmlns="" val="10002"/>
                  </a:ext>
                </a:extLst>
              </a:tr>
              <a:tr h="415740">
                <a:tc>
                  <a:txBody>
                    <a:bodyPr/>
                    <a:lstStyle/>
                    <a:p>
                      <a:pPr algn="ctr"/>
                      <a:r>
                        <a:rPr lang="en-US" sz="1800" dirty="0">
                          <a:solidFill>
                            <a:schemeClr val="tx1">
                              <a:lumMod val="85000"/>
                              <a:lumOff val="15000"/>
                            </a:schemeClr>
                          </a:solidFill>
                        </a:rPr>
                        <a:t>INVASIVE</a:t>
                      </a:r>
                      <a:r>
                        <a:rPr lang="en-US" sz="1800" baseline="0" dirty="0">
                          <a:solidFill>
                            <a:schemeClr val="tx1">
                              <a:lumMod val="85000"/>
                              <a:lumOff val="15000"/>
                            </a:schemeClr>
                          </a:solidFill>
                        </a:rPr>
                        <a:t> CANCER</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xmlns="" val="10004"/>
                  </a:ext>
                </a:extLst>
              </a:tr>
              <a:tr h="415740">
                <a:tc>
                  <a:txBody>
                    <a:bodyPr/>
                    <a:lstStyle/>
                    <a:p>
                      <a:pPr algn="ctr"/>
                      <a:r>
                        <a:rPr lang="en-US" sz="1800" baseline="0" dirty="0">
                          <a:solidFill>
                            <a:schemeClr val="tx1">
                              <a:lumMod val="85000"/>
                              <a:lumOff val="15000"/>
                            </a:schemeClr>
                          </a:solidFill>
                        </a:rPr>
                        <a:t>END STAGE RENAL FAILURE</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xmlns="" val="10006"/>
                  </a:ext>
                </a:extLst>
              </a:tr>
              <a:tr h="415740">
                <a:tc>
                  <a:txBody>
                    <a:bodyPr/>
                    <a:lstStyle/>
                    <a:p>
                      <a:pPr algn="ctr"/>
                      <a:r>
                        <a:rPr lang="en-US" sz="1800" baseline="0" dirty="0">
                          <a:solidFill>
                            <a:schemeClr val="tx1">
                              <a:lumMod val="85000"/>
                              <a:lumOff val="15000"/>
                            </a:schemeClr>
                          </a:solidFill>
                        </a:rPr>
                        <a:t>MAJOR ORGAN TRANSPLANT</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xmlns="" val="10007"/>
                  </a:ext>
                </a:extLst>
              </a:tr>
              <a:tr h="4157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aseline="0" dirty="0"/>
                        <a:t>AMYOTROPHIC LATERAL SCLEROSIS (ALS)</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xmlns="" val="10008"/>
                  </a:ext>
                </a:extLst>
              </a:tr>
              <a:tr h="415740">
                <a:tc>
                  <a:txBody>
                    <a:bodyPr/>
                    <a:lstStyle/>
                    <a:p>
                      <a:pPr algn="ctr"/>
                      <a:r>
                        <a:rPr lang="en-US" sz="1800" baseline="0" dirty="0">
                          <a:solidFill>
                            <a:schemeClr val="tx1">
                              <a:lumMod val="85000"/>
                              <a:lumOff val="15000"/>
                            </a:schemeClr>
                          </a:solidFill>
                        </a:rPr>
                        <a:t>BLINDNESS</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xmlns="" val="10009"/>
                  </a:ext>
                </a:extLst>
              </a:tr>
              <a:tr h="415740">
                <a:tc>
                  <a:txBody>
                    <a:bodyPr/>
                    <a:lstStyle/>
                    <a:p>
                      <a:pPr algn="ctr"/>
                      <a:r>
                        <a:rPr lang="en-US" sz="1800" baseline="0" dirty="0">
                          <a:solidFill>
                            <a:schemeClr val="tx1">
                              <a:lumMod val="85000"/>
                              <a:lumOff val="15000"/>
                            </a:schemeClr>
                          </a:solidFill>
                        </a:rPr>
                        <a:t>PARALYSIS</a:t>
                      </a:r>
                    </a:p>
                  </a:txBody>
                  <a:tcPr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xmlns="" val="10010"/>
                  </a:ext>
                </a:extLst>
              </a:tr>
            </a:tbl>
          </a:graphicData>
        </a:graphic>
      </p:graphicFrame>
      <p:sp>
        <p:nvSpPr>
          <p:cNvPr id="5" name="TextBox 3"/>
          <p:cNvSpPr txBox="1"/>
          <p:nvPr/>
        </p:nvSpPr>
        <p:spPr>
          <a:xfrm>
            <a:off x="1222225" y="6121883"/>
            <a:ext cx="5129951"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smtClean="0">
                <a:solidFill>
                  <a:schemeClr val="bg1">
                    <a:lumMod val="20000"/>
                    <a:lumOff val="80000"/>
                  </a:schemeClr>
                </a:solidFill>
              </a:rPr>
              <a:t>*Claim must be certified by a US physician practicing in the state where the physician is licensed. A claim certified by a U.S. licensed physician practicing abroad is not acceptable.</a:t>
            </a:r>
            <a:endParaRPr lang="en-US" sz="1000" dirty="0">
              <a:solidFill>
                <a:schemeClr val="bg1">
                  <a:lumMod val="20000"/>
                  <a:lumOff val="80000"/>
                </a:schemeClr>
              </a:solidFill>
            </a:endParaRPr>
          </a:p>
        </p:txBody>
      </p:sp>
      <p:sp>
        <p:nvSpPr>
          <p:cNvPr id="7" name="Rectangle 6">
            <a:extLst>
              <a:ext uri="{FF2B5EF4-FFF2-40B4-BE49-F238E27FC236}">
                <a16:creationId xmlns:a16="http://schemas.microsoft.com/office/drawing/2014/main" xmlns="" id="{8F6BF00C-E0B5-0D43-8783-727666522219}"/>
              </a:ext>
            </a:extLst>
          </p:cNvPr>
          <p:cNvSpPr/>
          <p:nvPr/>
        </p:nvSpPr>
        <p:spPr>
          <a:xfrm>
            <a:off x="1189567" y="1219201"/>
            <a:ext cx="4754033" cy="4653770"/>
          </a:xfrm>
          <a:prstGeom prst="rect">
            <a:avLst/>
          </a:prstGeom>
          <a:solidFill>
            <a:srgbClr val="02A8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8" name="Rectangle 11">
            <a:extLst>
              <a:ext uri="{FF2B5EF4-FFF2-40B4-BE49-F238E27FC236}">
                <a16:creationId xmlns:a16="http://schemas.microsoft.com/office/drawing/2014/main" xmlns="" id="{EEFCC68B-DE37-1740-8D90-F1CBE81AEDCB}"/>
              </a:ext>
            </a:extLst>
          </p:cNvPr>
          <p:cNvSpPr/>
          <p:nvPr/>
        </p:nvSpPr>
        <p:spPr>
          <a:xfrm>
            <a:off x="1189567" y="1219200"/>
            <a:ext cx="4754033" cy="4653771"/>
          </a:xfrm>
          <a:custGeom>
            <a:avLst/>
            <a:gdLst>
              <a:gd name="connsiteX0" fmla="*/ 0 w 3774950"/>
              <a:gd name="connsiteY0" fmla="*/ 0 h 2604411"/>
              <a:gd name="connsiteX1" fmla="*/ 3774950 w 3774950"/>
              <a:gd name="connsiteY1" fmla="*/ 0 h 2604411"/>
              <a:gd name="connsiteX2" fmla="*/ 3774950 w 3774950"/>
              <a:gd name="connsiteY2" fmla="*/ 2604411 h 2604411"/>
              <a:gd name="connsiteX3" fmla="*/ 0 w 3774950"/>
              <a:gd name="connsiteY3" fmla="*/ 2604411 h 2604411"/>
              <a:gd name="connsiteX4" fmla="*/ 0 w 3774950"/>
              <a:gd name="connsiteY4" fmla="*/ 0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Lst>
            <a:ahLst/>
            <a:cxnLst>
              <a:cxn ang="0">
                <a:pos x="connsiteX0" y="connsiteY0"/>
              </a:cxn>
              <a:cxn ang="0">
                <a:pos x="connsiteX1" y="connsiteY1"/>
              </a:cxn>
              <a:cxn ang="0">
                <a:pos x="connsiteX2" y="connsiteY2"/>
              </a:cxn>
              <a:cxn ang="0">
                <a:pos x="connsiteX3" y="connsiteY3"/>
              </a:cxn>
            </a:cxnLst>
            <a:rect l="l" t="t" r="r" b="b"/>
            <a:pathLst>
              <a:path w="3774950" h="2604411">
                <a:moveTo>
                  <a:pt x="0" y="2604411"/>
                </a:moveTo>
                <a:cubicBezTo>
                  <a:pt x="1489811" y="1921469"/>
                  <a:pt x="2412461" y="1296400"/>
                  <a:pt x="3774950" y="0"/>
                </a:cubicBezTo>
                <a:lnTo>
                  <a:pt x="3774950" y="2604411"/>
                </a:lnTo>
                <a:lnTo>
                  <a:pt x="0" y="2604411"/>
                </a:lnTo>
                <a:close/>
              </a:path>
            </a:pathLst>
          </a:custGeom>
          <a:solidFill>
            <a:schemeClr val="tx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9" name="Rectangle 8">
            <a:extLst>
              <a:ext uri="{FF2B5EF4-FFF2-40B4-BE49-F238E27FC236}">
                <a16:creationId xmlns:a16="http://schemas.microsoft.com/office/drawing/2014/main" xmlns="" id="{B97DD782-5CFC-2040-BE46-BCE9F686D470}"/>
              </a:ext>
            </a:extLst>
          </p:cNvPr>
          <p:cNvSpPr/>
          <p:nvPr/>
        </p:nvSpPr>
        <p:spPr>
          <a:xfrm>
            <a:off x="1453216" y="1447800"/>
            <a:ext cx="4337984" cy="3939540"/>
          </a:xfrm>
          <a:prstGeom prst="rect">
            <a:avLst/>
          </a:prstGeom>
        </p:spPr>
        <p:txBody>
          <a:bodyPr wrap="square">
            <a:spAutoFit/>
          </a:bodyPr>
          <a:lstStyle/>
          <a:p>
            <a:pPr marL="342900" indent="-342900" defTabSz="457200" eaLnBrk="0" hangingPunct="0">
              <a:spcAft>
                <a:spcPts val="1800"/>
              </a:spcAft>
              <a:buFont typeface="Wingdings" panose="05000000000000000000" pitchFamily="2" charset="2"/>
              <a:buChar char="ü"/>
              <a:defRPr/>
            </a:pPr>
            <a:r>
              <a:rPr lang="en-US" sz="2000" b="1" dirty="0">
                <a:solidFill>
                  <a:schemeClr val="bg2">
                    <a:lumMod val="20000"/>
                    <a:lumOff val="80000"/>
                  </a:schemeClr>
                </a:solidFill>
              </a:rPr>
              <a:t>Insured is diagnosed by a physician within </a:t>
            </a:r>
            <a:r>
              <a:rPr lang="en-US" sz="2000" b="1" dirty="0">
                <a:solidFill>
                  <a:srgbClr val="FFFFFF"/>
                </a:solidFill>
              </a:rPr>
              <a:t>365 days of date claim is received</a:t>
            </a:r>
          </a:p>
          <a:p>
            <a:pPr marL="342900" indent="-342900" defTabSz="457200" eaLnBrk="0" hangingPunct="0">
              <a:spcAft>
                <a:spcPts val="1800"/>
              </a:spcAft>
              <a:buFont typeface="Wingdings" panose="05000000000000000000" pitchFamily="2" charset="2"/>
              <a:buChar char="ü"/>
              <a:defRPr/>
            </a:pPr>
            <a:r>
              <a:rPr lang="en-US" sz="2000" b="1" dirty="0">
                <a:solidFill>
                  <a:schemeClr val="bg2">
                    <a:lumMod val="20000"/>
                    <a:lumOff val="80000"/>
                  </a:schemeClr>
                </a:solidFill>
              </a:rPr>
              <a:t>Is diagnosed by a physician* after insured’s coverage </a:t>
            </a:r>
            <a:br>
              <a:rPr lang="en-US" sz="2000" b="1" dirty="0">
                <a:solidFill>
                  <a:schemeClr val="bg2">
                    <a:lumMod val="20000"/>
                    <a:lumOff val="80000"/>
                  </a:schemeClr>
                </a:solidFill>
              </a:rPr>
            </a:br>
            <a:r>
              <a:rPr lang="en-US" sz="2000" b="1" dirty="0">
                <a:solidFill>
                  <a:schemeClr val="bg2">
                    <a:lumMod val="20000"/>
                    <a:lumOff val="80000"/>
                  </a:schemeClr>
                </a:solidFill>
              </a:rPr>
              <a:t>has been in force for </a:t>
            </a:r>
            <a:br>
              <a:rPr lang="en-US" sz="2000" b="1" dirty="0">
                <a:solidFill>
                  <a:schemeClr val="bg2">
                    <a:lumMod val="20000"/>
                    <a:lumOff val="80000"/>
                  </a:schemeClr>
                </a:solidFill>
              </a:rPr>
            </a:br>
            <a:r>
              <a:rPr lang="en-US" sz="2000" b="1" dirty="0">
                <a:solidFill>
                  <a:srgbClr val="FFFFFF"/>
                </a:solidFill>
              </a:rPr>
              <a:t>30 consecutive days</a:t>
            </a:r>
          </a:p>
          <a:p>
            <a:pPr marL="342900" indent="-342900" defTabSz="457200" eaLnBrk="0" hangingPunct="0">
              <a:spcAft>
                <a:spcPts val="1800"/>
              </a:spcAft>
              <a:buFont typeface="Wingdings" panose="05000000000000000000" pitchFamily="2" charset="2"/>
              <a:buChar char="ü"/>
              <a:defRPr/>
            </a:pPr>
            <a:r>
              <a:rPr lang="en-US" sz="2000" b="1" dirty="0">
                <a:solidFill>
                  <a:schemeClr val="bg2">
                    <a:lumMod val="20000"/>
                    <a:lumOff val="80000"/>
                  </a:schemeClr>
                </a:solidFill>
              </a:rPr>
              <a:t>Is </a:t>
            </a:r>
            <a:r>
              <a:rPr lang="en-US" sz="2000" b="1" dirty="0">
                <a:solidFill>
                  <a:srgbClr val="FFFFFF"/>
                </a:solidFill>
              </a:rPr>
              <a:t>not an occurrence of the same illness or condition </a:t>
            </a:r>
            <a:r>
              <a:rPr lang="en-US" sz="2000" b="1" dirty="0">
                <a:solidFill>
                  <a:schemeClr val="bg2">
                    <a:lumMod val="20000"/>
                    <a:lumOff val="80000"/>
                  </a:schemeClr>
                </a:solidFill>
              </a:rPr>
              <a:t>that an acceleration has already been paid under this rider</a:t>
            </a:r>
          </a:p>
        </p:txBody>
      </p:sp>
      <p:sp>
        <p:nvSpPr>
          <p:cNvPr id="10" name="Isosceles Triangle 217">
            <a:extLst>
              <a:ext uri="{FF2B5EF4-FFF2-40B4-BE49-F238E27FC236}">
                <a16:creationId xmlns:a16="http://schemas.microsoft.com/office/drawing/2014/main" xmlns="" id="{B9BF44DA-D1BD-9B4B-97D2-8E850B96E806}"/>
              </a:ext>
            </a:extLst>
          </p:cNvPr>
          <p:cNvSpPr/>
          <p:nvPr/>
        </p:nvSpPr>
        <p:spPr>
          <a:xfrm>
            <a:off x="5628637" y="3125673"/>
            <a:ext cx="1381763" cy="760527"/>
          </a:xfrm>
          <a:prstGeom prst="triangle">
            <a:avLst/>
          </a:prstGeom>
          <a:solidFill>
            <a:srgbClr val="FCC144"/>
          </a:solidFill>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a:extLst>
              <a:ext uri="{FF2B5EF4-FFF2-40B4-BE49-F238E27FC236}">
                <a16:creationId xmlns:a16="http://schemas.microsoft.com/office/drawing/2014/main" xmlns="" id="{E3DD1722-3054-8C4F-9477-0B51BE674536}"/>
              </a:ext>
            </a:extLst>
          </p:cNvPr>
          <p:cNvSpPr/>
          <p:nvPr/>
        </p:nvSpPr>
        <p:spPr>
          <a:xfrm>
            <a:off x="6960358" y="1228299"/>
            <a:ext cx="4190951" cy="3997656"/>
          </a:xfrm>
          <a:custGeom>
            <a:avLst/>
            <a:gdLst>
              <a:gd name="connsiteX0" fmla="*/ 0 w 3774950"/>
              <a:gd name="connsiteY0" fmla="*/ 0 h 2604411"/>
              <a:gd name="connsiteX1" fmla="*/ 3774950 w 3774950"/>
              <a:gd name="connsiteY1" fmla="*/ 0 h 2604411"/>
              <a:gd name="connsiteX2" fmla="*/ 3774950 w 3774950"/>
              <a:gd name="connsiteY2" fmla="*/ 2604411 h 2604411"/>
              <a:gd name="connsiteX3" fmla="*/ 0 w 3774950"/>
              <a:gd name="connsiteY3" fmla="*/ 2604411 h 2604411"/>
              <a:gd name="connsiteX4" fmla="*/ 0 w 3774950"/>
              <a:gd name="connsiteY4" fmla="*/ 0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Lst>
            <a:ahLst/>
            <a:cxnLst>
              <a:cxn ang="0">
                <a:pos x="connsiteX0" y="connsiteY0"/>
              </a:cxn>
              <a:cxn ang="0">
                <a:pos x="connsiteX1" y="connsiteY1"/>
              </a:cxn>
              <a:cxn ang="0">
                <a:pos x="connsiteX2" y="connsiteY2"/>
              </a:cxn>
              <a:cxn ang="0">
                <a:pos x="connsiteX3" y="connsiteY3"/>
              </a:cxn>
            </a:cxnLst>
            <a:rect l="l" t="t" r="r" b="b"/>
            <a:pathLst>
              <a:path w="3774950" h="2604411">
                <a:moveTo>
                  <a:pt x="0" y="2604411"/>
                </a:moveTo>
                <a:cubicBezTo>
                  <a:pt x="1489811" y="1921469"/>
                  <a:pt x="2412461" y="1296400"/>
                  <a:pt x="3774950" y="0"/>
                </a:cubicBezTo>
                <a:lnTo>
                  <a:pt x="3774950" y="2604411"/>
                </a:lnTo>
                <a:lnTo>
                  <a:pt x="0" y="2604411"/>
                </a:ln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Tree>
    <p:extLst>
      <p:ext uri="{BB962C8B-B14F-4D97-AF65-F5344CB8AC3E}">
        <p14:creationId xmlns:p14="http://schemas.microsoft.com/office/powerpoint/2010/main" val="156269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177682D4-C741-B141-8D30-4A142B01BEAB}"/>
              </a:ext>
            </a:extLst>
          </p:cNvPr>
          <p:cNvSpPr/>
          <p:nvPr/>
        </p:nvSpPr>
        <p:spPr>
          <a:xfrm>
            <a:off x="3429000" y="1219201"/>
            <a:ext cx="5262501" cy="4653770"/>
          </a:xfrm>
          <a:prstGeom prst="rect">
            <a:avLst/>
          </a:prstGeom>
          <a:solidFill>
            <a:srgbClr val="02A8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10" name="Rectangle 11">
            <a:extLst>
              <a:ext uri="{FF2B5EF4-FFF2-40B4-BE49-F238E27FC236}">
                <a16:creationId xmlns:a16="http://schemas.microsoft.com/office/drawing/2014/main" xmlns="" id="{F2AA7EBC-AA9B-AF45-AA87-899F11344FD6}"/>
              </a:ext>
            </a:extLst>
          </p:cNvPr>
          <p:cNvSpPr/>
          <p:nvPr/>
        </p:nvSpPr>
        <p:spPr>
          <a:xfrm>
            <a:off x="3429000" y="1219200"/>
            <a:ext cx="5262501" cy="4653771"/>
          </a:xfrm>
          <a:custGeom>
            <a:avLst/>
            <a:gdLst>
              <a:gd name="connsiteX0" fmla="*/ 0 w 3774950"/>
              <a:gd name="connsiteY0" fmla="*/ 0 h 2604411"/>
              <a:gd name="connsiteX1" fmla="*/ 3774950 w 3774950"/>
              <a:gd name="connsiteY1" fmla="*/ 0 h 2604411"/>
              <a:gd name="connsiteX2" fmla="*/ 3774950 w 3774950"/>
              <a:gd name="connsiteY2" fmla="*/ 2604411 h 2604411"/>
              <a:gd name="connsiteX3" fmla="*/ 0 w 3774950"/>
              <a:gd name="connsiteY3" fmla="*/ 2604411 h 2604411"/>
              <a:gd name="connsiteX4" fmla="*/ 0 w 3774950"/>
              <a:gd name="connsiteY4" fmla="*/ 0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 name="connsiteX0" fmla="*/ 0 w 3774950"/>
              <a:gd name="connsiteY0" fmla="*/ 2604411 h 2604411"/>
              <a:gd name="connsiteX1" fmla="*/ 3774950 w 3774950"/>
              <a:gd name="connsiteY1" fmla="*/ 0 h 2604411"/>
              <a:gd name="connsiteX2" fmla="*/ 3774950 w 3774950"/>
              <a:gd name="connsiteY2" fmla="*/ 2604411 h 2604411"/>
              <a:gd name="connsiteX3" fmla="*/ 0 w 3774950"/>
              <a:gd name="connsiteY3" fmla="*/ 2604411 h 2604411"/>
            </a:gdLst>
            <a:ahLst/>
            <a:cxnLst>
              <a:cxn ang="0">
                <a:pos x="connsiteX0" y="connsiteY0"/>
              </a:cxn>
              <a:cxn ang="0">
                <a:pos x="connsiteX1" y="connsiteY1"/>
              </a:cxn>
              <a:cxn ang="0">
                <a:pos x="connsiteX2" y="connsiteY2"/>
              </a:cxn>
              <a:cxn ang="0">
                <a:pos x="connsiteX3" y="connsiteY3"/>
              </a:cxn>
            </a:cxnLst>
            <a:rect l="l" t="t" r="r" b="b"/>
            <a:pathLst>
              <a:path w="3774950" h="2604411">
                <a:moveTo>
                  <a:pt x="0" y="2604411"/>
                </a:moveTo>
                <a:cubicBezTo>
                  <a:pt x="1489811" y="1921469"/>
                  <a:pt x="2412461" y="1296400"/>
                  <a:pt x="3774950" y="0"/>
                </a:cubicBezTo>
                <a:lnTo>
                  <a:pt x="3774950" y="2604411"/>
                </a:lnTo>
                <a:lnTo>
                  <a:pt x="0" y="2604411"/>
                </a:lnTo>
                <a:close/>
              </a:path>
            </a:pathLst>
          </a:custGeom>
          <a:solidFill>
            <a:schemeClr val="tx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endParaRPr>
          </a:p>
        </p:txBody>
      </p:sp>
      <p:sp>
        <p:nvSpPr>
          <p:cNvPr id="2" name="Title 1"/>
          <p:cNvSpPr>
            <a:spLocks noGrp="1"/>
          </p:cNvSpPr>
          <p:nvPr>
            <p:ph type="title"/>
          </p:nvPr>
        </p:nvSpPr>
        <p:spPr/>
        <p:txBody>
          <a:bodyPr/>
          <a:lstStyle/>
          <a:p>
            <a:r>
              <a:rPr lang="en-US" dirty="0"/>
              <a:t>Terminal Illness </a:t>
            </a:r>
            <a:r>
              <a:rPr lang="en-US" b="0" dirty="0">
                <a:solidFill>
                  <a:schemeClr val="tx1">
                    <a:lumMod val="85000"/>
                    <a:lumOff val="15000"/>
                  </a:schemeClr>
                </a:solidFill>
              </a:rPr>
              <a:t>An illness or physical condition that:</a:t>
            </a:r>
          </a:p>
        </p:txBody>
      </p:sp>
      <p:sp>
        <p:nvSpPr>
          <p:cNvPr id="4" name="Content Placeholder 2"/>
          <p:cNvSpPr txBox="1">
            <a:spLocks/>
          </p:cNvSpPr>
          <p:nvPr/>
        </p:nvSpPr>
        <p:spPr bwMode="gray">
          <a:xfrm>
            <a:off x="4040950" y="1822060"/>
            <a:ext cx="403860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a:lstStyle>
          <a:p>
            <a:pPr marL="0" indent="0">
              <a:buNone/>
            </a:pPr>
            <a:r>
              <a:rPr lang="en-US" sz="2800" b="1" kern="0" dirty="0">
                <a:solidFill>
                  <a:srgbClr val="FFFFFF"/>
                </a:solidFill>
              </a:rPr>
              <a:t>Is certified by a physician* to be reasonably expected </a:t>
            </a:r>
            <a:br>
              <a:rPr lang="en-US" sz="2800" b="1" kern="0" dirty="0">
                <a:solidFill>
                  <a:srgbClr val="FFFFFF"/>
                </a:solidFill>
              </a:rPr>
            </a:br>
            <a:r>
              <a:rPr lang="en-US" sz="2800" b="1" kern="0" dirty="0">
                <a:solidFill>
                  <a:srgbClr val="FFFFFF"/>
                </a:solidFill>
              </a:rPr>
              <a:t>to result in the insured’s death within 24 months from the date of the diagnosis</a:t>
            </a:r>
          </a:p>
        </p:txBody>
      </p:sp>
      <p:sp>
        <p:nvSpPr>
          <p:cNvPr id="5" name="AutoShape 2" descr="data:image/jpeg;base64,/9j/4AAQSkZJRgABAQAAAQABAAD/2wCEAAkGBxQTEhQUExQUFhUUFBQUFRQUFBQUFBQXFBQWFhQVFBUYHCggGBolHBQUITEhJSksLi4uFx8zODMsNygtLisBCgoKDg0OGhAQGywkHyQtLCwsLCwsLCwsLCwsLCwsLCwsLCwsLCwsLCwsLCwsLCwsLCwsLCwsLCwsLCwsLCwsLP/AABEIAKgA8AMBIgACEQEDEQH/xAAcAAABBQEBAQAAAAAAAAAAAAAEAAIDBQYBBwj/xAA9EAABAwIDBQUGAwcEAwAAAAABAAIRAwQFEiEGMUFRcRMiYYGRMqGxwdHwI0JSBxQzYnLh8YKSotIVJFP/xAAZAQACAwEAAAAAAAAAAAAAAAABAgADBAX/xAAkEQACAgICAgIDAQEAAAAAAAAAAQIRAyESMUFRBBMiMmFCFP/aAAwDAQACEQMRAD8A1UpuZJyjK5h1SdpUrXIZrlICiAJapKVUtII4KFhTymTEaNdh152jZ48UYCsfh94abp4cVq6VYOAIWzHPkjFkhxZNKUpmZLMrCskSTMya+qAJJgKEJVyVWVMWH5Wk+cKN+KmNGgHrKr+2Psf65ei2JTCVQuvah/MU+liLxvhw8dD6pP8AoiO8Ei5LlztEHSvmu8DyP1UperVJPopcWuwkVVS4rc5jA4Im7uco8VSOfJVWWeqLcUfIoUdRPLlC4yscmbIoicU2VLCY4KllyEFI1MapAigtkrUiVwKKtUgK1Iqkwe/uMrVl68kyrG9rZj4IQsV8VRlm7ZdlMJTyVE9U0bBSpGlRQu01ABTCpGuQ7SpQ9QDHkK1wfEspyu3cCqjtFJTok6nQJoSadoScU1TNs10qOtctbvPks6cQLGxJgeqEbcl4kcT6rS8+tGePx23sv6uLj8o9UHWunO36/AeSBpoxrFnllkzQsMY9DcxKc1vNdAXSVVbZYojuzXCxRG5ASdcgKaGpj305TWVXt3HyOqTbkLgqc0droWST0zlaoXb0O4okPB4jzTKgbxKnJvsTgl0CEpKXQLpYkZYgdzUxEuYoXBKMcCkaExgRFNieKsWTGPMBVF9XnQKbGaz26BpjmqF14r1GuzNOd6QTkXMiF/fQuG9Cayou5XHBV9veg8UaHykaNiHJrUpXMyWgksp4dwQxei6DMok+0fclol0iV3dHMqelJAnehrkbh5Kxps1VlFdlfighuq7hmtNniPmodpD3EVhNLLSpg7wxs+iXyP8A5RZ21NE1dyZRXK70rehorYDUuYdHgq/GMcp0W95w6cVitq9p67az2UqRAGgqOnKdNS0DfrPFYf8A9mrXY+s4ub2jM2umXMMwA6KRjfbL2v4ez4PSr1/xHjs2HVrd7iOZ4BXTLXLuE9TJXcFuw9g8NPoj6rE0IpqyrI5KVMrxUCkASvGD2t3NUlDGC+qabdzdXHlOgA9CkensKg5K4lwaajLeKItqYdzSq0IHNHjqxWqdEAdK7T0MJMaDuTnU0tEejtRqGcEfEhDNp6qKOxeWhUqasrW35plsxo3lFfvLRz9FsxxjHbZmySlLSHvt2neAqjENlqVThB5hWhvm8j7lz/yA/SfVWOcH2U8J+jz/ABPY+qzVneHvVKcOqDQtIXrrb5p3gj3qOpQpVOUpHCL/AFYbku0eSbQ4VWtHEiXU+B4jqu4RjYdoTqvV8Us21GkOErxravZh9B5fS3TMIzx+UW4816ZrGVks6xeC7Q65Kmh8VpqVyCs7VGhbLWxpZnydzdfois2Z4HLU/JR4Y2abjMaj4LuH6ZyecDy+wpRPDJ4mo0eforSmNFU2L5c49B67/grXN3ULFozm0lTMQwb3EN9TCu6DteizFernu6beRJ9AStNQakvTLuPSLBhQWIXGVp5/cIyms/tCO8zWNT8AkZZBKyF2Hte2CASstiuBGmCWCRy4jotXbuywp6lQcvcohnIo9kMcDgNe83Rw++BW6o37SPuQsBiGzzXPNWi406kSY3OjXUeKNpuuaY17N4gGZc33aoxbj0NPhk2+y+2hvA2kSPFYrYu7zOqk7+0b6ZdPmpMcu7qowtaxg/1E/JZLZurWtbh3biG1I73AOaTGvjJRl+SstxOMVx9nt+HP1H3wRVQ6qgwnEBoeitqtxxT45JxMmWDUyCkdVO8RmJ4D7+KbTdqm3j+47mSAPOFX4BLbH7iPGfcpmlDl2s8AD6lFUCIEox7K5IZmSzKR7wo84TC0dhcK616ZWejYeDHSk4KAldzIcgOBe1WLOY7YhzSFqHBBXdGQui0c5OjwraLAxJI0PNCYRiT6ZDKm7g76r03H8KkHRYK/w2CdFTKNmiM2jZUbwC3Zl1JBJPAHj1RVgfwQTxLj7/7LL7NZoe0yQIjzWnAPZNDRub8yqHFpmxTi4pImsKZjfvJ+is6vsFAYd/Db5/EqzaNEjQTAW9aL9k8c49Wn6LaW7l55tjU/d7hlXgx7XHpPe90r0nDqIIHjr9EIxbL8tKn/AAMoFZjaivD6Y55vdH1Wo7LKfBYfbC5Ar0R/K8+9o+qXIqRMKUpBNu7mjabZG8hB2Y0RjRGqREktic0j/Cjq1YZBHmpzUHEJjWk6gaHhwTCUAGoC4Ik2bXD2QeegMqCthxJlhynkdx6clLa1C0w4RHvHggRv0KhZBnsEs8Bu9Nydd4w+j/EAy7s893z5Ih9WWZvIJ7aZIgiZGs/RFa6GU29vYNb46wjRw8jPwTzijSZkEjcOSRs8o7oAjgkLFhaQ8B08xPVBphbT2SDEhOpnw4IluIAjeqM7M0gSWtHTWPLko/3ZjSRlLT4EhSqBSZf9uTxSbcELKXFvdMM0n52H8jx3h0cN46om1ua3FsxvAOo8igHgqNXRvDxUvagrP2+It/NLeuitqIzCQQjYko0FuKbmXA3mmypYlGrKiqNUya4LrnHKS/oSsfi+HcYW/uqchZ6/pquSLIsy2GUcod4lXlH+F5lV7mZXdUTTqHIWjeCT6xuWeWmbcSukEYSc4I/SSPXUfNWr6JAmZCo9ntH1Bv0YT6uC0VR/dISarZoaalSPM/2s280sw5FbDYm87SzoOd7XZtDurRB+CqtvbftKLRxkD1KCwi+qW9Ps2Na7XSSRBO/qkiy+cE4L2bm8uANSYheK7QbTsq3heD3G9xp8AdT0JlekMtH1v4rpH6Ro3z5oh+zlFzYNNhHi0JOVvaLIpY/JUYLWzNBmZV0AqB2Fmzd3AexO8f8Az6eHgrmhcAjrxCCQmRbtEj2fBT0QmMgqWnSRKR/ZDVD3luHMLeMGDyKMkj+yjcRwUAZzBrs5Q1wmCtLSEhZllLJWe3h7Teh+yFo8OdprKWLHyLyiUhRlo9UZUQlXcnaKkyV1OBx8huVTjFOGZv0mZjWOKuKLg4KK7oSCDuOhHXegwxlTAbOrLdF19tnMjeOI0InkqHD7ktcWOOrHFvWNx9Fo7SrKipl7g0M/c3HRwBHT4qe1wwNMt08Ee3dKnZuRcDPJtEGVMKnqIVzkrQqNUkkkuuckjqNVLiFrxV7CirUpStWFM87xDuvb4mPVC3AmfHiFotpcNOUkCY16Qs7Sqh2vuWbIqZswvRHs+/saz3Pe6HsDZJmCHSPmr2vi7GiXOaB1+5VQaMoWrbN5Khm2E97M7tni1a4c0UJaymc0xq87hI4Aa+qqbPH7mk5pqU84adQ05SR4StxRsmxrEeHE/MqephbHDVoHvKRSrRe2g3AMfoXDe44ZuLDo9vVpV0KzRqCsLd7I0n6iWuG5zTBHiDwVPdYld4efxfx6G7tI77P6v1BMtlcvdnq1zVa9sGCCsVdE27iG6sP5eI6KLCdqqdRvceD0Oo6jgm4hfNclb9hiq66LrCL4PbI4GDzCuaRWAsrzs3yNx3j5rV2F5PHTeoBou2ngoKjAuCrKeCgJRQ41SLcrx+XR39J+h+KPsLnQKW4ZoQdQdCs/ZVjTeaZPsnQ82ncUnRalao2VB0rlRqEtKshFucnKGtgdq7K4j7hHuMhVd4YcCOh+SJp1NFLC43szG0lDs67XjdUH/Jv1BHojcOvI6q2cxjyA4AieuqtKVBrNGgBSMS556io0C2xceBjmRHoiy6EypVhB1rkBM2USbkEVqyDNVB1bqUI68kw0Fx5NE/4Sdhqj0tJcXV1zjCXCF1JAhFUpAjVYfaPZV4Jq2xGbe6mdGu6HgVvCE1wQcU+x4ycXaPKLS9k5XtdTqDex2h8uY6KdzZWt2mwJtZuYDvDURvB5hY6zLmuNOpvGoPMcfMLJkx0bcWVSC6OusdPmUQeAUI0PROB3AbzoPqqKtmpMIA5qO/sg9pBAIIIII0I5FTBusIim2QjJUHHKz562rwV1nclrC4Nd3qZBIMTq2fD6KChj9w3TNmH8wn3r1D9qOFB9DPHepuDgfB2jh8PReUi3WmElOOzHkg8c/wAXReWm1nCowjxaZHotJgW1dPOBnEHnoRPVYEWsrpsDyUeKLDHNNd7PoOzryrBeZ/swxB/fpVHEhgYWTvDdQRPhp6r06nBWWUadGtS5JMZUbKz+0NjDRVbvZqfFvEfNaqjS3oO8p6ERIII9UriPF70VeE3QLZ5q2a8FZLZ4wwN/SS30MLUW7EqHnFHbikXD+24oe1dIg7+KsssISs0B4PP4hNRUnWiXsVP2/NNpjNuQmIuLACGkmYgc+CZJ+BHXkbd3cCSqdl06sfwml3jub/u+iKs8BfWdnuDI3ik2QxvX9R6+i1NraNYIAVscF9lU86X6lDZ7OucZquJ/kbo3zO8+5aOzsGMENAA6IqmnsC0Rgl0Y55XLsNSSSV5nOrqakoQ6uFKVxAg0hUeNbPsrd5vdeNQ4fMK9hNLUGrGTa6PMMRFS3dFZsDcKg1YevJSWlYFw14GPcvQ7q0bUBa4Ag81iMU2TfRJfb6t3mn/15KiWKto2Y/kWqkTNMo6ybofvgqq3eHRHnzHgfFWlJ+izT7NWPoptp7btKTmx7Qhed1tmXToF60bftD4fFT08GB4LRhjUdmb5GS56PGW4E4bwpm4NHBexuwFh4e5V15s1xancWVfYjz3B6Io1Q7gdDw0K9BtK2gWcxDCy2QRCJwq6MZTvGn91nyx8mvBO/wATW0aqir0szdDr8ELQqKVg4JE0XST8GFwasW1arH6ObVdI6mRHkVtrGoIWR2ntuxuGVRuq9x39TdWn0n0V3ht1oElbL5flFM0Q1QmIUiGE8tfRK1qydURcMkEcCIIT6aM+4yILDXWUU4aidQq62aWOy8tx5hWGfRGMiZIB9KnyUtOmm2r5YD5eimAJWxbRy5WnR1gClHgu06X+VLp1TFbZIEkkk4h1JJJQhxdhJKFCChcIXYXEAnCFwtTklCFZeYLSqHMWgO/U3uk9SN6ip4Kwcz1Mq4hNISuEXuixZZpUmBMtQNyk7NTkJpCNC8rI8qdlXV0KABLqwY8QQFkcX2bfTPaUu8BwG9bsMSLAhKKfY0Mji7R53Y3ocPEbwd46q1ou0V7eYFRqGXMh36m90+ZG9QM2bY3c9/qPoskvjyT0dCPy8bW9GE/aI0m1Me017HDqCqrZnEc7Rz3EcivUxgNP80u0jvQVV3Owtu45mZqTubD8QdCm+h1/Qx+ZFOvAJZOBVk0GE+12VDY/Fcf9ICJdgzx7L/UR7wk+ma8Dv5OKXkqL9hIa5oJIMQNTBUtox7vyOHiRAVtZ2LmnvZfLVHtpqyGG9spn8ulxWwW1tyAJ+qKDfsp4ShaEqMMpW7FAXRK63onSmEHELgSSRIdXF1JQAkkklCHUkklCHEoSSUCchcKSSgBpKblSSUIdgBLNySSQIdATwkkiQ5KaUklCChOASSUCdhcSSUIchKFxJQh2EgEklCDoSXUlCH//2Q=="/>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data:image/jpeg;base64,/9j/4AAQSkZJRgABAQAAAQABAAD/2wCEAAkGBxQTEhQUExQUFhUUFBQUFRQUFBQUFBQXFBQWFhQVFBUYHCggGBolHBQUITEhJSksLi4uFx8zODMsNygtLisBCgoKDg0OGhAQGywkHyQtLCwsLCwsLCwsLCwsLCwsLCwsLCwsLCwsLCwsLCwsLCwsLCwsLCwsLCwsLCwsLCwsLP/AABEIAKgA8AMBIgACEQEDEQH/xAAcAAABBQEBAQAAAAAAAAAAAAAEAAIDBQYBBwj/xAA9EAABAwIDBQUGAwcEAwAAAAABAAIRAwQFEiEGMUFRcRMiYYGRMqGxwdHwI0JSBxQzYnLh8YKSotIVJFP/xAAZAQACAwEAAAAAAAAAAAAAAAABAgADBAX/xAAkEQACAgICAgIDAQEAAAAAAAAAAQIRAyESMUFRBBMiMmFCFP/aAAwDAQACEQMRAD8A1UpuZJyjK5h1SdpUrXIZrlICiAJapKVUtII4KFhTymTEaNdh152jZ48UYCsfh94abp4cVq6VYOAIWzHPkjFkhxZNKUpmZLMrCskSTMya+qAJJgKEJVyVWVMWH5Wk+cKN+KmNGgHrKr+2Psf65ei2JTCVQuvah/MU+liLxvhw8dD6pP8AoiO8Ei5LlztEHSvmu8DyP1UperVJPopcWuwkVVS4rc5jA4Im7uco8VSOfJVWWeqLcUfIoUdRPLlC4yscmbIoicU2VLCY4KllyEFI1MapAigtkrUiVwKKtUgK1Iqkwe/uMrVl68kyrG9rZj4IQsV8VRlm7ZdlMJTyVE9U0bBSpGlRQu01ABTCpGuQ7SpQ9QDHkK1wfEspyu3cCqjtFJTok6nQJoSadoScU1TNs10qOtctbvPks6cQLGxJgeqEbcl4kcT6rS8+tGePx23sv6uLj8o9UHWunO36/AeSBpoxrFnllkzQsMY9DcxKc1vNdAXSVVbZYojuzXCxRG5ASdcgKaGpj305TWVXt3HyOqTbkLgqc0droWST0zlaoXb0O4okPB4jzTKgbxKnJvsTgl0CEpKXQLpYkZYgdzUxEuYoXBKMcCkaExgRFNieKsWTGPMBVF9XnQKbGaz26BpjmqF14r1GuzNOd6QTkXMiF/fQuG9Cayou5XHBV9veg8UaHykaNiHJrUpXMyWgksp4dwQxei6DMok+0fclol0iV3dHMqelJAnehrkbh5Kxps1VlFdlfighuq7hmtNniPmodpD3EVhNLLSpg7wxs+iXyP8A5RZ21NE1dyZRXK70rehorYDUuYdHgq/GMcp0W95w6cVitq9p67az2UqRAGgqOnKdNS0DfrPFYf8A9mrXY+s4ub2jM2umXMMwA6KRjfbL2v4ez4PSr1/xHjs2HVrd7iOZ4BXTLXLuE9TJXcFuw9g8NPoj6rE0IpqyrI5KVMrxUCkASvGD2t3NUlDGC+qabdzdXHlOgA9CkensKg5K4lwaajLeKItqYdzSq0IHNHjqxWqdEAdK7T0MJMaDuTnU0tEejtRqGcEfEhDNp6qKOxeWhUqasrW35plsxo3lFfvLRz9FsxxjHbZmySlLSHvt2neAqjENlqVThB5hWhvm8j7lz/yA/SfVWOcH2U8J+jz/ABPY+qzVneHvVKcOqDQtIXrrb5p3gj3qOpQpVOUpHCL/AFYbku0eSbQ4VWtHEiXU+B4jqu4RjYdoTqvV8Us21GkOErxravZh9B5fS3TMIzx+UW4816ZrGVks6xeC7Q65Kmh8VpqVyCs7VGhbLWxpZnydzdfois2Z4HLU/JR4Y2abjMaj4LuH6ZyecDy+wpRPDJ4mo0eforSmNFU2L5c49B67/grXN3ULFozm0lTMQwb3EN9TCu6DteizFernu6beRJ9AStNQakvTLuPSLBhQWIXGVp5/cIyms/tCO8zWNT8AkZZBKyF2Hte2CASstiuBGmCWCRy4jotXbuywp6lQcvcohnIo9kMcDgNe83Rw++BW6o37SPuQsBiGzzXPNWi406kSY3OjXUeKNpuuaY17N4gGZc33aoxbj0NPhk2+y+2hvA2kSPFYrYu7zOqk7+0b6ZdPmpMcu7qowtaxg/1E/JZLZurWtbh3biG1I73AOaTGvjJRl+SstxOMVx9nt+HP1H3wRVQ6qgwnEBoeitqtxxT45JxMmWDUyCkdVO8RmJ4D7+KbTdqm3j+47mSAPOFX4BLbH7iPGfcpmlDl2s8AD6lFUCIEox7K5IZmSzKR7wo84TC0dhcK616ZWejYeDHSk4KAldzIcgOBe1WLOY7YhzSFqHBBXdGQui0c5OjwraLAxJI0PNCYRiT6ZDKm7g76r03H8KkHRYK/w2CdFTKNmiM2jZUbwC3Zl1JBJPAHj1RVgfwQTxLj7/7LL7NZoe0yQIjzWnAPZNDRub8yqHFpmxTi4pImsKZjfvJ+is6vsFAYd/Db5/EqzaNEjQTAW9aL9k8c49Wn6LaW7l55tjU/d7hlXgx7XHpPe90r0nDqIIHjr9EIxbL8tKn/AAMoFZjaivD6Y55vdH1Wo7LKfBYfbC5Ar0R/K8+9o+qXIqRMKUpBNu7mjabZG8hB2Y0RjRGqREktic0j/Cjq1YZBHmpzUHEJjWk6gaHhwTCUAGoC4Ik2bXD2QeegMqCthxJlhynkdx6clLa1C0w4RHvHggRv0KhZBnsEs8Bu9Nydd4w+j/EAy7s893z5Ih9WWZvIJ7aZIgiZGs/RFa6GU29vYNb46wjRw8jPwTzijSZkEjcOSRs8o7oAjgkLFhaQ8B08xPVBphbT2SDEhOpnw4IluIAjeqM7M0gSWtHTWPLko/3ZjSRlLT4EhSqBSZf9uTxSbcELKXFvdMM0n52H8jx3h0cN46om1ua3FsxvAOo8igHgqNXRvDxUvagrP2+It/NLeuitqIzCQQjYko0FuKbmXA3mmypYlGrKiqNUya4LrnHKS/oSsfi+HcYW/uqchZ6/pquSLIsy2GUcod4lXlH+F5lV7mZXdUTTqHIWjeCT6xuWeWmbcSukEYSc4I/SSPXUfNWr6JAmZCo9ntH1Bv0YT6uC0VR/dISarZoaalSPM/2s280sw5FbDYm87SzoOd7XZtDurRB+CqtvbftKLRxkD1KCwi+qW9Ps2Na7XSSRBO/qkiy+cE4L2bm8uANSYheK7QbTsq3heD3G9xp8AdT0JlekMtH1v4rpH6Ro3z5oh+zlFzYNNhHi0JOVvaLIpY/JUYLWzNBmZV0AqB2Fmzd3AexO8f8Az6eHgrmhcAjrxCCQmRbtEj2fBT0QmMgqWnSRKR/ZDVD3luHMLeMGDyKMkj+yjcRwUAZzBrs5Q1wmCtLSEhZllLJWe3h7Teh+yFo8OdprKWLHyLyiUhRlo9UZUQlXcnaKkyV1OBx8huVTjFOGZv0mZjWOKuKLg4KK7oSCDuOhHXegwxlTAbOrLdF19tnMjeOI0InkqHD7ktcWOOrHFvWNx9Fo7SrKipl7g0M/c3HRwBHT4qe1wwNMt08Ee3dKnZuRcDPJtEGVMKnqIVzkrQqNUkkkuuckjqNVLiFrxV7CirUpStWFM87xDuvb4mPVC3AmfHiFotpcNOUkCY16Qs7Sqh2vuWbIqZswvRHs+/saz3Pe6HsDZJmCHSPmr2vi7GiXOaB1+5VQaMoWrbN5Khm2E97M7tni1a4c0UJaymc0xq87hI4Aa+qqbPH7mk5pqU84adQ05SR4StxRsmxrEeHE/MqephbHDVoHvKRSrRe2g3AMfoXDe44ZuLDo9vVpV0KzRqCsLd7I0n6iWuG5zTBHiDwVPdYld4efxfx6G7tI77P6v1BMtlcvdnq1zVa9sGCCsVdE27iG6sP5eI6KLCdqqdRvceD0Oo6jgm4hfNclb9hiq66LrCL4PbI4GDzCuaRWAsrzs3yNx3j5rV2F5PHTeoBou2ngoKjAuCrKeCgJRQ41SLcrx+XR39J+h+KPsLnQKW4ZoQdQdCs/ZVjTeaZPsnQ82ncUnRalao2VB0rlRqEtKshFucnKGtgdq7K4j7hHuMhVd4YcCOh+SJp1NFLC43szG0lDs67XjdUH/Jv1BHojcOvI6q2cxjyA4AieuqtKVBrNGgBSMS556io0C2xceBjmRHoiy6EypVhB1rkBM2USbkEVqyDNVB1bqUI68kw0Fx5NE/4Sdhqj0tJcXV1zjCXCF1JAhFUpAjVYfaPZV4Jq2xGbe6mdGu6HgVvCE1wQcU+x4ycXaPKLS9k5XtdTqDex2h8uY6KdzZWt2mwJtZuYDvDURvB5hY6zLmuNOpvGoPMcfMLJkx0bcWVSC6OusdPmUQeAUI0PROB3AbzoPqqKtmpMIA5qO/sg9pBAIIIII0I5FTBusIim2QjJUHHKz562rwV1nclrC4Nd3qZBIMTq2fD6KChj9w3TNmH8wn3r1D9qOFB9DPHepuDgfB2jh8PReUi3WmElOOzHkg8c/wAXReWm1nCowjxaZHotJgW1dPOBnEHnoRPVYEWsrpsDyUeKLDHNNd7PoOzryrBeZ/swxB/fpVHEhgYWTvDdQRPhp6r06nBWWUadGtS5JMZUbKz+0NjDRVbvZqfFvEfNaqjS3oO8p6ERIII9UriPF70VeE3QLZ5q2a8FZLZ4wwN/SS30MLUW7EqHnFHbikXD+24oe1dIg7+KsssISs0B4PP4hNRUnWiXsVP2/NNpjNuQmIuLACGkmYgc+CZJ+BHXkbd3cCSqdl06sfwml3jub/u+iKs8BfWdnuDI3ik2QxvX9R6+i1NraNYIAVscF9lU86X6lDZ7OucZquJ/kbo3zO8+5aOzsGMENAA6IqmnsC0Rgl0Y55XLsNSSSV5nOrqakoQ6uFKVxAg0hUeNbPsrd5vdeNQ4fMK9hNLUGrGTa6PMMRFS3dFZsDcKg1YevJSWlYFw14GPcvQ7q0bUBa4Ag81iMU2TfRJfb6t3mn/15KiWKto2Y/kWqkTNMo6ybofvgqq3eHRHnzHgfFWlJ+izT7NWPoptp7btKTmx7Qhed1tmXToF60bftD4fFT08GB4LRhjUdmb5GS56PGW4E4bwpm4NHBexuwFh4e5V15s1xancWVfYjz3B6Io1Q7gdDw0K9BtK2gWcxDCy2QRCJwq6MZTvGn91nyx8mvBO/wATW0aqir0szdDr8ELQqKVg4JE0XST8GFwasW1arH6ObVdI6mRHkVtrGoIWR2ntuxuGVRuq9x39TdWn0n0V3ht1oElbL5flFM0Q1QmIUiGE8tfRK1qydURcMkEcCIIT6aM+4yILDXWUU4aidQq62aWOy8tx5hWGfRGMiZIB9KnyUtOmm2r5YD5eimAJWxbRy5WnR1gClHgu06X+VLp1TFbZIEkkk4h1JJJQhxdhJKFCChcIXYXEAnCFwtTklCFZeYLSqHMWgO/U3uk9SN6ip4Kwcz1Mq4hNISuEXuixZZpUmBMtQNyk7NTkJpCNC8rI8qdlXV0KABLqwY8QQFkcX2bfTPaUu8BwG9bsMSLAhKKfY0Mji7R53Y3ocPEbwd46q1ou0V7eYFRqGXMh36m90+ZG9QM2bY3c9/qPoskvjyT0dCPy8bW9GE/aI0m1Me017HDqCqrZnEc7Rz3EcivUxgNP80u0jvQVV3Owtu45mZqTubD8QdCm+h1/Qx+ZFOvAJZOBVk0GE+12VDY/Fcf9ICJdgzx7L/UR7wk+ma8Dv5OKXkqL9hIa5oJIMQNTBUtox7vyOHiRAVtZ2LmnvZfLVHtpqyGG9spn8ulxWwW1tyAJ+qKDfsp4ShaEqMMpW7FAXRK63onSmEHELgSSRIdXF1JQAkkklCHUkklCHEoSSUCchcKSSgBpKblSSUIdgBLNySSQIdATwkkiQ5KaUklCChOASSUCdhcSSUIchKFxJQh2EgEklCDoSXUlCH//2Q=="/>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data:image/jpeg;base64,/9j/4AAQSkZJRgABAQAAAQABAAD/2wCEAAkGBxQTEhQUExQUFhUUFBQUFRQUFBQUFBQXFBQWFhQVFBUYHCggGBolHBQUITEhJSksLi4uFx8zODMsNygtLisBCgoKDg0OGhAQGywkHyQtLCwsLCwsLCwsLCwsLCwsLCwsLCwsLCwsLCwsLCwsLCwsLCwsLCwsLCwsLCwsLCwsLP/AABEIAKgA8AMBIgACEQEDEQH/xAAcAAABBQEBAQAAAAAAAAAAAAAEAAIDBQYBBwj/xAA9EAABAwIDBQUGAwcEAwAAAAABAAIRAwQFEiEGMUFRcRMiYYGRMqGxwdHwI0JSBxQzYnLh8YKSotIVJFP/xAAZAQACAwEAAAAAAAAAAAAAAAABAgADBAX/xAAkEQACAgICAgIDAQEAAAAAAAAAAQIRAyESMUFRBBMiMmFCFP/aAAwDAQACEQMRAD8A1UpuZJyjK5h1SdpUrXIZrlICiAJapKVUtII4KFhTymTEaNdh152jZ48UYCsfh94abp4cVq6VYOAIWzHPkjFkhxZNKUpmZLMrCskSTMya+qAJJgKEJVyVWVMWH5Wk+cKN+KmNGgHrKr+2Psf65ei2JTCVQuvah/MU+liLxvhw8dD6pP8AoiO8Ei5LlztEHSvmu8DyP1UperVJPopcWuwkVVS4rc5jA4Im7uco8VSOfJVWWeqLcUfIoUdRPLlC4yscmbIoicU2VLCY4KllyEFI1MapAigtkrUiVwKKtUgK1Iqkwe/uMrVl68kyrG9rZj4IQsV8VRlm7ZdlMJTyVE9U0bBSpGlRQu01ABTCpGuQ7SpQ9QDHkK1wfEspyu3cCqjtFJTok6nQJoSadoScU1TNs10qOtctbvPks6cQLGxJgeqEbcl4kcT6rS8+tGePx23sv6uLj8o9UHWunO36/AeSBpoxrFnllkzQsMY9DcxKc1vNdAXSVVbZYojuzXCxRG5ASdcgKaGpj305TWVXt3HyOqTbkLgqc0droWST0zlaoXb0O4okPB4jzTKgbxKnJvsTgl0CEpKXQLpYkZYgdzUxEuYoXBKMcCkaExgRFNieKsWTGPMBVF9XnQKbGaz26BpjmqF14r1GuzNOd6QTkXMiF/fQuG9Cayou5XHBV9veg8UaHykaNiHJrUpXMyWgksp4dwQxei6DMok+0fclol0iV3dHMqelJAnehrkbh5Kxps1VlFdlfighuq7hmtNniPmodpD3EVhNLLSpg7wxs+iXyP8A5RZ21NE1dyZRXK70rehorYDUuYdHgq/GMcp0W95w6cVitq9p67az2UqRAGgqOnKdNS0DfrPFYf8A9mrXY+s4ub2jM2umXMMwA6KRjfbL2v4ez4PSr1/xHjs2HVrd7iOZ4BXTLXLuE9TJXcFuw9g8NPoj6rE0IpqyrI5KVMrxUCkASvGD2t3NUlDGC+qabdzdXHlOgA9CkensKg5K4lwaajLeKItqYdzSq0IHNHjqxWqdEAdK7T0MJMaDuTnU0tEejtRqGcEfEhDNp6qKOxeWhUqasrW35plsxo3lFfvLRz9FsxxjHbZmySlLSHvt2neAqjENlqVThB5hWhvm8j7lz/yA/SfVWOcH2U8J+jz/ABPY+qzVneHvVKcOqDQtIXrrb5p3gj3qOpQpVOUpHCL/AFYbku0eSbQ4VWtHEiXU+B4jqu4RjYdoTqvV8Us21GkOErxravZh9B5fS3TMIzx+UW4816ZrGVks6xeC7Q65Kmh8VpqVyCs7VGhbLWxpZnydzdfois2Z4HLU/JR4Y2abjMaj4LuH6ZyecDy+wpRPDJ4mo0eforSmNFU2L5c49B67/grXN3ULFozm0lTMQwb3EN9TCu6DteizFernu6beRJ9AStNQakvTLuPSLBhQWIXGVp5/cIyms/tCO8zWNT8AkZZBKyF2Hte2CASstiuBGmCWCRy4jotXbuywp6lQcvcohnIo9kMcDgNe83Rw++BW6o37SPuQsBiGzzXPNWi406kSY3OjXUeKNpuuaY17N4gGZc33aoxbj0NPhk2+y+2hvA2kSPFYrYu7zOqk7+0b6ZdPmpMcu7qowtaxg/1E/JZLZurWtbh3biG1I73AOaTGvjJRl+SstxOMVx9nt+HP1H3wRVQ6qgwnEBoeitqtxxT45JxMmWDUyCkdVO8RmJ4D7+KbTdqm3j+47mSAPOFX4BLbH7iPGfcpmlDl2s8AD6lFUCIEox7K5IZmSzKR7wo84TC0dhcK616ZWejYeDHSk4KAldzIcgOBe1WLOY7YhzSFqHBBXdGQui0c5OjwraLAxJI0PNCYRiT6ZDKm7g76r03H8KkHRYK/w2CdFTKNmiM2jZUbwC3Zl1JBJPAHj1RVgfwQTxLj7/7LL7NZoe0yQIjzWnAPZNDRub8yqHFpmxTi4pImsKZjfvJ+is6vsFAYd/Db5/EqzaNEjQTAW9aL9k8c49Wn6LaW7l55tjU/d7hlXgx7XHpPe90r0nDqIIHjr9EIxbL8tKn/AAMoFZjaivD6Y55vdH1Wo7LKfBYfbC5Ar0R/K8+9o+qXIqRMKUpBNu7mjabZG8hB2Y0RjRGqREktic0j/Cjq1YZBHmpzUHEJjWk6gaHhwTCUAGoC4Ik2bXD2QeegMqCthxJlhynkdx6clLa1C0w4RHvHggRv0KhZBnsEs8Bu9Nydd4w+j/EAy7s893z5Ih9WWZvIJ7aZIgiZGs/RFa6GU29vYNb46wjRw8jPwTzijSZkEjcOSRs8o7oAjgkLFhaQ8B08xPVBphbT2SDEhOpnw4IluIAjeqM7M0gSWtHTWPLko/3ZjSRlLT4EhSqBSZf9uTxSbcELKXFvdMM0n52H8jx3h0cN46om1ua3FsxvAOo8igHgqNXRvDxUvagrP2+It/NLeuitqIzCQQjYko0FuKbmXA3mmypYlGrKiqNUya4LrnHKS/oSsfi+HcYW/uqchZ6/pquSLIsy2GUcod4lXlH+F5lV7mZXdUTTqHIWjeCT6xuWeWmbcSukEYSc4I/SSPXUfNWr6JAmZCo9ntH1Bv0YT6uC0VR/dISarZoaalSPM/2s280sw5FbDYm87SzoOd7XZtDurRB+CqtvbftKLRxkD1KCwi+qW9Ps2Na7XSSRBO/qkiy+cE4L2bm8uANSYheK7QbTsq3heD3G9xp8AdT0JlekMtH1v4rpH6Ro3z5oh+zlFzYNNhHi0JOVvaLIpY/JUYLWzNBmZV0AqB2Fmzd3AexO8f8Az6eHgrmhcAjrxCCQmRbtEj2fBT0QmMgqWnSRKR/ZDVD3luHMLeMGDyKMkj+yjcRwUAZzBrs5Q1wmCtLSEhZllLJWe3h7Teh+yFo8OdprKWLHyLyiUhRlo9UZUQlXcnaKkyV1OBx8huVTjFOGZv0mZjWOKuKLg4KK7oSCDuOhHXegwxlTAbOrLdF19tnMjeOI0InkqHD7ktcWOOrHFvWNx9Fo7SrKipl7g0M/c3HRwBHT4qe1wwNMt08Ee3dKnZuRcDPJtEGVMKnqIVzkrQqNUkkkuuckjqNVLiFrxV7CirUpStWFM87xDuvb4mPVC3AmfHiFotpcNOUkCY16Qs7Sqh2vuWbIqZswvRHs+/saz3Pe6HsDZJmCHSPmr2vi7GiXOaB1+5VQaMoWrbN5Khm2E97M7tni1a4c0UJaymc0xq87hI4Aa+qqbPH7mk5pqU84adQ05SR4StxRsmxrEeHE/MqephbHDVoHvKRSrRe2g3AMfoXDe44ZuLDo9vVpV0KzRqCsLd7I0n6iWuG5zTBHiDwVPdYld4efxfx6G7tI77P6v1BMtlcvdnq1zVa9sGCCsVdE27iG6sP5eI6KLCdqqdRvceD0Oo6jgm4hfNclb9hiq66LrCL4PbI4GDzCuaRWAsrzs3yNx3j5rV2F5PHTeoBou2ngoKjAuCrKeCgJRQ41SLcrx+XR39J+h+KPsLnQKW4ZoQdQdCs/ZVjTeaZPsnQ82ncUnRalao2VB0rlRqEtKshFucnKGtgdq7K4j7hHuMhVd4YcCOh+SJp1NFLC43szG0lDs67XjdUH/Jv1BHojcOvI6q2cxjyA4AieuqtKVBrNGgBSMS556io0C2xceBjmRHoiy6EypVhB1rkBM2USbkEVqyDNVB1bqUI68kw0Fx5NE/4Sdhqj0tJcXV1zjCXCF1JAhFUpAjVYfaPZV4Jq2xGbe6mdGu6HgVvCE1wQcU+x4ycXaPKLS9k5XtdTqDex2h8uY6KdzZWt2mwJtZuYDvDURvB5hY6zLmuNOpvGoPMcfMLJkx0bcWVSC6OusdPmUQeAUI0PROB3AbzoPqqKtmpMIA5qO/sg9pBAIIIII0I5FTBusIim2QjJUHHKz562rwV1nclrC4Nd3qZBIMTq2fD6KChj9w3TNmH8wn3r1D9qOFB9DPHepuDgfB2jh8PReUi3WmElOOzHkg8c/wAXReWm1nCowjxaZHotJgW1dPOBnEHnoRPVYEWsrpsDyUeKLDHNNd7PoOzryrBeZ/swxB/fpVHEhgYWTvDdQRPhp6r06nBWWUadGtS5JMZUbKz+0NjDRVbvZqfFvEfNaqjS3oO8p6ERIII9UriPF70VeE3QLZ5q2a8FZLZ4wwN/SS30MLUW7EqHnFHbikXD+24oe1dIg7+KsssISs0B4PP4hNRUnWiXsVP2/NNpjNuQmIuLACGkmYgc+CZJ+BHXkbd3cCSqdl06sfwml3jub/u+iKs8BfWdnuDI3ik2QxvX9R6+i1NraNYIAVscF9lU86X6lDZ7OucZquJ/kbo3zO8+5aOzsGMENAA6IqmnsC0Rgl0Y55XLsNSSSV5nOrqakoQ6uFKVxAg0hUeNbPsrd5vdeNQ4fMK9hNLUGrGTa6PMMRFS3dFZsDcKg1YevJSWlYFw14GPcvQ7q0bUBa4Ag81iMU2TfRJfb6t3mn/15KiWKto2Y/kWqkTNMo6ybofvgqq3eHRHnzHgfFWlJ+izT7NWPoptp7btKTmx7Qhed1tmXToF60bftD4fFT08GB4LRhjUdmb5GS56PGW4E4bwpm4NHBexuwFh4e5V15s1xancWVfYjz3B6Io1Q7gdDw0K9BtK2gWcxDCy2QRCJwq6MZTvGn91nyx8mvBO/wATW0aqir0szdDr8ELQqKVg4JE0XST8GFwasW1arH6ObVdI6mRHkVtrGoIWR2ntuxuGVRuq9x39TdWn0n0V3ht1oElbL5flFM0Q1QmIUiGE8tfRK1qydURcMkEcCIIT6aM+4yILDXWUU4aidQq62aWOy8tx5hWGfRGMiZIB9KnyUtOmm2r5YD5eimAJWxbRy5WnR1gClHgu06X+VLp1TFbZIEkkk4h1JJJQhxdhJKFCChcIXYXEAnCFwtTklCFZeYLSqHMWgO/U3uk9SN6ip4Kwcz1Mq4hNISuEXuixZZpUmBMtQNyk7NTkJpCNC8rI8qdlXV0KABLqwY8QQFkcX2bfTPaUu8BwG9bsMSLAhKKfY0Mji7R53Y3ocPEbwd46q1ou0V7eYFRqGXMh36m90+ZG9QM2bY3c9/qPoskvjyT0dCPy8bW9GE/aI0m1Me017HDqCqrZnEc7Rz3EcivUxgNP80u0jvQVV3Owtu45mZqTubD8QdCm+h1/Qx+ZFOvAJZOBVk0GE+12VDY/Fcf9ICJdgzx7L/UR7wk+ma8Dv5OKXkqL9hIa5oJIMQNTBUtox7vyOHiRAVtZ2LmnvZfLVHtpqyGG9spn8ulxWwW1tyAJ+qKDfsp4ShaEqMMpW7FAXRK63onSmEHELgSSRIdXF1JQAkkklCHUkklCHEoSSUCchcKSSgBpKblSSUIdgBLNySSQIdATwkkiQ5KaUklCChOASSUCdhcSSUIchKFxJQh2EgEklCDoSXUlCH//2Q=="/>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extBox 3"/>
          <p:cNvSpPr txBox="1"/>
          <p:nvPr/>
        </p:nvSpPr>
        <p:spPr>
          <a:xfrm>
            <a:off x="1222225" y="6121883"/>
            <a:ext cx="5129951"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smtClean="0">
                <a:solidFill>
                  <a:schemeClr val="bg1">
                    <a:lumMod val="20000"/>
                    <a:lumOff val="80000"/>
                  </a:schemeClr>
                </a:solidFill>
              </a:rPr>
              <a:t>*Claim must be certified by a US physician practicing in the state where the physician is licensed. A claim certified by a U.S. licensed physician practicing abroad is not acceptable.</a:t>
            </a:r>
            <a:endParaRPr lang="en-US" sz="1000" dirty="0">
              <a:solidFill>
                <a:schemeClr val="bg1">
                  <a:lumMod val="20000"/>
                  <a:lumOff val="80000"/>
                </a:schemeClr>
              </a:solidFill>
            </a:endParaRPr>
          </a:p>
        </p:txBody>
      </p:sp>
    </p:spTree>
    <p:extLst>
      <p:ext uri="{BB962C8B-B14F-4D97-AF65-F5344CB8AC3E}">
        <p14:creationId xmlns:p14="http://schemas.microsoft.com/office/powerpoint/2010/main" val="1152864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ChangeArrowheads="1"/>
          </p:cNvSpPr>
          <p:nvPr/>
        </p:nvSpPr>
        <p:spPr bwMode="auto">
          <a:xfrm>
            <a:off x="3648076" y="1019861"/>
            <a:ext cx="184731" cy="646331"/>
          </a:xfrm>
          <a:prstGeom prst="rect">
            <a:avLst/>
          </a:prstGeom>
          <a:noFill/>
          <a:ln w="9525">
            <a:noFill/>
            <a:miter lim="800000"/>
            <a:headEnd/>
            <a:tailEnd/>
          </a:ln>
        </p:spPr>
        <p:txBody>
          <a:bodyPr wrap="none" anchor="ctr">
            <a:spAutoFit/>
          </a:bodyPr>
          <a:lstStyle/>
          <a:p>
            <a:pPr fontAlgn="base">
              <a:spcBef>
                <a:spcPct val="0"/>
              </a:spcBef>
              <a:spcAft>
                <a:spcPct val="0"/>
              </a:spcAft>
            </a:pPr>
            <a:r>
              <a:rPr lang="en-US" altLang="en-US">
                <a:solidFill>
                  <a:srgbClr val="000000"/>
                </a:solidFill>
              </a:rPr>
              <a:t/>
            </a:r>
            <a:br>
              <a:rPr lang="en-US" altLang="en-US">
                <a:solidFill>
                  <a:srgbClr val="000000"/>
                </a:solidFill>
              </a:rPr>
            </a:br>
            <a:endParaRPr lang="en-US" altLang="en-US">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956502030"/>
              </p:ext>
            </p:extLst>
          </p:nvPr>
        </p:nvGraphicFramePr>
        <p:xfrm>
          <a:off x="740235" y="778586"/>
          <a:ext cx="10210796" cy="5100798"/>
        </p:xfrm>
        <a:graphic>
          <a:graphicData uri="http://schemas.openxmlformats.org/drawingml/2006/table">
            <a:tbl>
              <a:tblPr>
                <a:tableStyleId>{5C22544A-7EE6-4342-B048-85BDC9FD1C3A}</a:tableStyleId>
              </a:tblPr>
              <a:tblGrid>
                <a:gridCol w="1052660">
                  <a:extLst>
                    <a:ext uri="{9D8B030D-6E8A-4147-A177-3AD203B41FA5}">
                      <a16:colId xmlns:a16="http://schemas.microsoft.com/office/drawing/2014/main" xmlns="" val="20000"/>
                    </a:ext>
                  </a:extLst>
                </a:gridCol>
                <a:gridCol w="1526356">
                  <a:extLst>
                    <a:ext uri="{9D8B030D-6E8A-4147-A177-3AD203B41FA5}">
                      <a16:colId xmlns:a16="http://schemas.microsoft.com/office/drawing/2014/main" xmlns="" val="20001"/>
                    </a:ext>
                  </a:extLst>
                </a:gridCol>
                <a:gridCol w="1526356">
                  <a:extLst>
                    <a:ext uri="{9D8B030D-6E8A-4147-A177-3AD203B41FA5}">
                      <a16:colId xmlns:a16="http://schemas.microsoft.com/office/drawing/2014/main" xmlns="" val="20006"/>
                    </a:ext>
                  </a:extLst>
                </a:gridCol>
                <a:gridCol w="1526356">
                  <a:extLst>
                    <a:ext uri="{9D8B030D-6E8A-4147-A177-3AD203B41FA5}">
                      <a16:colId xmlns:a16="http://schemas.microsoft.com/office/drawing/2014/main" xmlns="" val="20002"/>
                    </a:ext>
                  </a:extLst>
                </a:gridCol>
                <a:gridCol w="1526356">
                  <a:extLst>
                    <a:ext uri="{9D8B030D-6E8A-4147-A177-3AD203B41FA5}">
                      <a16:colId xmlns:a16="http://schemas.microsoft.com/office/drawing/2014/main" xmlns="" val="20003"/>
                    </a:ext>
                  </a:extLst>
                </a:gridCol>
                <a:gridCol w="1526356">
                  <a:extLst>
                    <a:ext uri="{9D8B030D-6E8A-4147-A177-3AD203B41FA5}">
                      <a16:colId xmlns:a16="http://schemas.microsoft.com/office/drawing/2014/main" xmlns="" val="20004"/>
                    </a:ext>
                  </a:extLst>
                </a:gridCol>
                <a:gridCol w="1526356">
                  <a:extLst>
                    <a:ext uri="{9D8B030D-6E8A-4147-A177-3AD203B41FA5}">
                      <a16:colId xmlns:a16="http://schemas.microsoft.com/office/drawing/2014/main" xmlns="" val="20005"/>
                    </a:ext>
                  </a:extLst>
                </a:gridCol>
              </a:tblGrid>
              <a:tr h="505434">
                <a:tc>
                  <a:txBody>
                    <a:bodyPr/>
                    <a:lstStyle/>
                    <a:p>
                      <a:pPr algn="l"/>
                      <a:endParaRPr lang="en-US" sz="1000" b="1" dirty="0">
                        <a:solidFill>
                          <a:srgbClr val="FFFFFF"/>
                        </a:solidFill>
                        <a:effectLst/>
                        <a:latin typeface="Arial" panose="020B0604020202020204" pitchFamily="34" charset="0"/>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15000"/>
                        </a:lnSpc>
                        <a:spcBef>
                          <a:spcPts val="0"/>
                        </a:spcBef>
                        <a:spcAft>
                          <a:spcPts val="0"/>
                        </a:spcAft>
                      </a:pPr>
                      <a:r>
                        <a:rPr lang="en-US" sz="1000" b="1" kern="1200" dirty="0" smtClean="0">
                          <a:solidFill>
                            <a:srgbClr val="FFFFFF"/>
                          </a:solidFill>
                          <a:effectLst/>
                          <a:latin typeface="Arial" panose="020B0604020202020204" pitchFamily="34" charset="0"/>
                          <a:cs typeface="Arial" panose="020B0604020202020204" pitchFamily="34" charset="0"/>
                        </a:rPr>
                        <a:t>AGL  </a:t>
                      </a:r>
                      <a:r>
                        <a:rPr lang="en-US" sz="1000" b="1" kern="1200" dirty="0">
                          <a:solidFill>
                            <a:srgbClr val="FFFFFF"/>
                          </a:solidFill>
                          <a:effectLst/>
                          <a:latin typeface="Arial" panose="020B0604020202020204" pitchFamily="34" charset="0"/>
                          <a:cs typeface="Arial" panose="020B0604020202020204" pitchFamily="34" charset="0"/>
                        </a:rPr>
                        <a:t>Accelerated </a:t>
                      </a:r>
                      <a:br>
                        <a:rPr lang="en-US" sz="1000" b="1" kern="1200" dirty="0">
                          <a:solidFill>
                            <a:srgbClr val="FFFFFF"/>
                          </a:solidFill>
                          <a:effectLst/>
                          <a:latin typeface="Arial" panose="020B0604020202020204" pitchFamily="34" charset="0"/>
                          <a:cs typeface="Arial" panose="020B0604020202020204" pitchFamily="34" charset="0"/>
                        </a:rPr>
                      </a:br>
                      <a:r>
                        <a:rPr lang="en-US" sz="1000" b="1" kern="1200" dirty="0">
                          <a:solidFill>
                            <a:srgbClr val="FFFFFF"/>
                          </a:solidFill>
                          <a:effectLst/>
                          <a:latin typeface="Arial" panose="020B0604020202020204" pitchFamily="34" charset="0"/>
                          <a:cs typeface="Arial" panose="020B0604020202020204" pitchFamily="34" charset="0"/>
                        </a:rPr>
                        <a:t>Benefit Riders</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fontAlgn="base">
                        <a:lnSpc>
                          <a:spcPct val="115000"/>
                        </a:lnSpc>
                        <a:spcBef>
                          <a:spcPts val="0"/>
                        </a:spcBef>
                        <a:spcAft>
                          <a:spcPts val="0"/>
                        </a:spcAft>
                      </a:pPr>
                      <a:r>
                        <a:rPr lang="en-US" sz="1000" b="1" dirty="0" smtClean="0">
                          <a:solidFill>
                            <a:srgbClr val="FFFFFF"/>
                          </a:solidFill>
                          <a:effectLst/>
                          <a:latin typeface="Arial" panose="020B0604020202020204" pitchFamily="34" charset="0"/>
                          <a:ea typeface="SimSun"/>
                          <a:cs typeface="Arial" panose="020B0604020202020204" pitchFamily="34" charset="0"/>
                        </a:rPr>
                        <a:t>Columbus Life</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marR="0" algn="ctr" fontAlgn="base">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LSW Accelerated </a:t>
                      </a:r>
                      <a:br>
                        <a:rPr lang="en-US" sz="1000" b="1" kern="1200" dirty="0">
                          <a:solidFill>
                            <a:srgbClr val="FFFFFF"/>
                          </a:solidFill>
                          <a:effectLst/>
                          <a:latin typeface="Arial" panose="020B0604020202020204" pitchFamily="34" charset="0"/>
                          <a:cs typeface="Arial" panose="020B0604020202020204" pitchFamily="34" charset="0"/>
                        </a:rPr>
                      </a:br>
                      <a:r>
                        <a:rPr lang="en-US" sz="1000" b="1" kern="1200" dirty="0">
                          <a:solidFill>
                            <a:srgbClr val="FFFFFF"/>
                          </a:solidFill>
                          <a:effectLst/>
                          <a:latin typeface="Arial" panose="020B0604020202020204" pitchFamily="34" charset="0"/>
                          <a:cs typeface="Arial" panose="020B0604020202020204" pitchFamily="34" charset="0"/>
                        </a:rPr>
                        <a:t>Benefits Riders</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marR="0" indent="0" algn="ctr" defTabSz="457200" rtl="0" eaLnBrk="1" fontAlgn="b" latinLnBrk="0" hangingPunct="1">
                        <a:lnSpc>
                          <a:spcPct val="115000"/>
                        </a:lnSpc>
                        <a:spcBef>
                          <a:spcPts val="0"/>
                        </a:spcBef>
                        <a:spcAft>
                          <a:spcPts val="0"/>
                        </a:spcAft>
                        <a:buClrTx/>
                        <a:buSzTx/>
                        <a:buFontTx/>
                        <a:buNone/>
                        <a:tabLst/>
                        <a:defRPr/>
                      </a:pPr>
                      <a:r>
                        <a:rPr lang="en-US" sz="1000" b="1" kern="1200" dirty="0">
                          <a:solidFill>
                            <a:srgbClr val="FFFFFF"/>
                          </a:solidFill>
                          <a:effectLst/>
                          <a:latin typeface="Arial" panose="020B0604020202020204" pitchFamily="34" charset="0"/>
                          <a:cs typeface="Arial" panose="020B0604020202020204" pitchFamily="34" charset="0"/>
                        </a:rPr>
                        <a:t>American National</a:t>
                      </a:r>
                    </a:p>
                    <a:p>
                      <a:pPr marL="0" marR="0" indent="0" algn="ctr" defTabSz="457200" rtl="0" eaLnBrk="1" fontAlgn="b" latinLnBrk="0" hangingPunct="1">
                        <a:lnSpc>
                          <a:spcPct val="115000"/>
                        </a:lnSpc>
                        <a:spcBef>
                          <a:spcPts val="0"/>
                        </a:spcBef>
                        <a:spcAft>
                          <a:spcPts val="0"/>
                        </a:spcAft>
                        <a:buClrTx/>
                        <a:buSzTx/>
                        <a:buFontTx/>
                        <a:buNone/>
                        <a:tabLst/>
                        <a:defRPr/>
                      </a:pPr>
                      <a:r>
                        <a:rPr lang="en-US" sz="1000" b="1" kern="1200" dirty="0">
                          <a:solidFill>
                            <a:srgbClr val="FFFFFF"/>
                          </a:solidFill>
                          <a:effectLst/>
                          <a:latin typeface="Arial" panose="020B0604020202020204" pitchFamily="34" charset="0"/>
                          <a:cs typeface="Arial" panose="020B0604020202020204" pitchFamily="34" charset="0"/>
                        </a:rPr>
                        <a:t>Accelerated Beneﬁt Rider</a:t>
                      </a: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marR="0" algn="ctr" fontAlgn="base">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North American Accelerated Death Benefit</a:t>
                      </a:r>
                      <a:r>
                        <a:rPr lang="en-US" sz="1000" b="1" kern="1200" baseline="0" dirty="0">
                          <a:solidFill>
                            <a:srgbClr val="FFFFFF"/>
                          </a:solidFill>
                          <a:effectLst/>
                          <a:latin typeface="Arial" panose="020B0604020202020204" pitchFamily="34" charset="0"/>
                          <a:cs typeface="Arial" panose="020B0604020202020204" pitchFamily="34" charset="0"/>
                        </a:rPr>
                        <a:t> Endorsement</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marR="0" algn="ctr" fontAlgn="b">
                        <a:lnSpc>
                          <a:spcPct val="115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Transamerica Accelerated</a:t>
                      </a:r>
                    </a:p>
                    <a:p>
                      <a:pPr marL="0" marR="0" algn="ctr" fontAlgn="b">
                        <a:lnSpc>
                          <a:spcPct val="115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Death Benefits</a:t>
                      </a: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xmlns="" val="10000"/>
                  </a:ext>
                </a:extLst>
              </a:tr>
              <a:tr h="475682">
                <a:tc>
                  <a:txBody>
                    <a:bodyPr/>
                    <a:lstStyle/>
                    <a:p>
                      <a:pPr marL="0" marR="0" algn="ctr" fontAlgn="b">
                        <a:lnSpc>
                          <a:spcPct val="115000"/>
                        </a:lnSpc>
                        <a:spcBef>
                          <a:spcPts val="0"/>
                        </a:spcBef>
                        <a:spcAft>
                          <a:spcPts val="0"/>
                        </a:spcAft>
                      </a:pPr>
                      <a:r>
                        <a:rPr lang="en-US" sz="1000" b="1" dirty="0">
                          <a:solidFill>
                            <a:srgbClr val="FFFFFF"/>
                          </a:solidFill>
                          <a:effectLst/>
                          <a:latin typeface="Arial" panose="020B0604020202020204" pitchFamily="34" charset="0"/>
                          <a:cs typeface="Arial" panose="020B0604020202020204" pitchFamily="34" charset="0"/>
                        </a:rPr>
                        <a:t>Available Chassis </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12552" marR="62326"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Term, GUL, IUL</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dirty="0" smtClean="0">
                          <a:solidFill>
                            <a:srgbClr val="FFFFFF"/>
                          </a:solidFill>
                          <a:effectLst/>
                          <a:latin typeface="Arial" panose="020B0604020202020204" pitchFamily="34" charset="0"/>
                          <a:ea typeface="SimSun"/>
                          <a:cs typeface="Arial" panose="020B0604020202020204" pitchFamily="34" charset="0"/>
                        </a:rPr>
                        <a:t>Term, IUL, UL, VUL</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Term, Indexed UL, UL</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sz="1000" b="1" kern="1200" dirty="0">
                          <a:solidFill>
                            <a:srgbClr val="FFFFFF"/>
                          </a:solidFill>
                          <a:effectLst/>
                          <a:latin typeface="Arial" panose="020B0604020202020204" pitchFamily="34" charset="0"/>
                          <a:cs typeface="Arial" panose="020B0604020202020204" pitchFamily="34" charset="0"/>
                        </a:rPr>
                        <a:t>Term, Guaranteed UL, Indexed  UL</a:t>
                      </a: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dirty="0">
                          <a:solidFill>
                            <a:srgbClr val="FFFFFF"/>
                          </a:solidFill>
                          <a:effectLst/>
                          <a:latin typeface="Arial" panose="020B0604020202020204" pitchFamily="34" charset="0"/>
                          <a:ea typeface="SimSun"/>
                          <a:cs typeface="Arial" panose="020B0604020202020204" pitchFamily="34" charset="0"/>
                        </a:rPr>
                        <a:t>Guarantee UL, </a:t>
                      </a:r>
                      <a:br>
                        <a:rPr lang="en-US" sz="1000" b="1" dirty="0">
                          <a:solidFill>
                            <a:srgbClr val="FFFFFF"/>
                          </a:solidFill>
                          <a:effectLst/>
                          <a:latin typeface="Arial" panose="020B0604020202020204" pitchFamily="34" charset="0"/>
                          <a:ea typeface="SimSun"/>
                          <a:cs typeface="Arial" panose="020B0604020202020204" pitchFamily="34" charset="0"/>
                        </a:rPr>
                      </a:br>
                      <a:r>
                        <a:rPr lang="en-US" sz="1000" b="1" dirty="0">
                          <a:solidFill>
                            <a:srgbClr val="FFFFFF"/>
                          </a:solidFill>
                          <a:effectLst/>
                          <a:latin typeface="Arial" panose="020B0604020202020204" pitchFamily="34" charset="0"/>
                          <a:ea typeface="SimSun"/>
                          <a:cs typeface="Arial" panose="020B0604020202020204" pitchFamily="34" charset="0"/>
                        </a:rPr>
                        <a:t>Indexed UL</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kern="1200" dirty="0">
                          <a:solidFill>
                            <a:srgbClr val="FFFFFF"/>
                          </a:solidFill>
                          <a:effectLst/>
                          <a:latin typeface="Arial" panose="020B0604020202020204" pitchFamily="34" charset="0"/>
                          <a:ea typeface="SimSun"/>
                          <a:cs typeface="Arial" panose="020B0604020202020204" pitchFamily="34" charset="0"/>
                        </a:rPr>
                        <a:t>Trendsetter LB and </a:t>
                      </a:r>
                      <a:br>
                        <a:rPr lang="en-US" sz="1000" b="1" kern="1200" dirty="0">
                          <a:solidFill>
                            <a:srgbClr val="FFFFFF"/>
                          </a:solidFill>
                          <a:effectLst/>
                          <a:latin typeface="Arial" panose="020B0604020202020204" pitchFamily="34" charset="0"/>
                          <a:ea typeface="SimSun"/>
                          <a:cs typeface="Arial" panose="020B0604020202020204" pitchFamily="34" charset="0"/>
                        </a:rPr>
                      </a:br>
                      <a:r>
                        <a:rPr lang="en-US" sz="1000" b="1" kern="1200" dirty="0">
                          <a:solidFill>
                            <a:srgbClr val="FFFFFF"/>
                          </a:solidFill>
                          <a:effectLst/>
                          <a:latin typeface="Arial" panose="020B0604020202020204" pitchFamily="34" charset="0"/>
                          <a:ea typeface="SimSun"/>
                          <a:cs typeface="Arial" panose="020B0604020202020204" pitchFamily="34" charset="0"/>
                        </a:rPr>
                        <a:t>Financial Foundation IUL</a:t>
                      </a: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extLst>
                  <a:ext uri="{0D108BD9-81ED-4DB2-BD59-A6C34878D82A}">
                    <a16:rowId xmlns:a16="http://schemas.microsoft.com/office/drawing/2014/main" xmlns="" val="10001"/>
                  </a:ext>
                </a:extLst>
              </a:tr>
              <a:tr h="685800">
                <a:tc>
                  <a:txBody>
                    <a:bodyPr/>
                    <a:lstStyle/>
                    <a:p>
                      <a:pPr marL="0" marR="0" algn="l" fontAlgn="b">
                        <a:lnSpc>
                          <a:spcPct val="100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Chronic Illness</a:t>
                      </a:r>
                    </a:p>
                    <a:p>
                      <a:pPr marL="0" marR="0" algn="l" fontAlgn="b">
                        <a:lnSpc>
                          <a:spcPct val="100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Max Acceleration</a:t>
                      </a: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15CA6"/>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accent1">
                              <a:lumMod val="75000"/>
                            </a:schemeClr>
                          </a:solidFill>
                          <a:effectLst/>
                          <a:latin typeface="Arial" panose="020B0604020202020204" pitchFamily="34" charset="0"/>
                          <a:cs typeface="Arial" panose="020B0604020202020204" pitchFamily="34" charset="0"/>
                        </a:rPr>
                        <a:t>Lesser of 100% of </a:t>
                      </a:r>
                      <a:br>
                        <a:rPr lang="en-US" sz="1000" kern="1200" dirty="0">
                          <a:solidFill>
                            <a:schemeClr val="accent1">
                              <a:lumMod val="75000"/>
                            </a:schemeClr>
                          </a:solidFill>
                          <a:effectLst/>
                          <a:latin typeface="Arial" panose="020B0604020202020204" pitchFamily="34" charset="0"/>
                          <a:cs typeface="Arial" panose="020B0604020202020204" pitchFamily="34" charset="0"/>
                        </a:rPr>
                      </a:br>
                      <a:r>
                        <a:rPr lang="en-US" sz="1000" kern="1200" dirty="0">
                          <a:solidFill>
                            <a:schemeClr val="accent1">
                              <a:lumMod val="75000"/>
                            </a:schemeClr>
                          </a:solidFill>
                          <a:effectLst/>
                          <a:latin typeface="Arial" panose="020B0604020202020204" pitchFamily="34" charset="0"/>
                          <a:cs typeface="Arial" panose="020B0604020202020204" pitchFamily="34" charset="0"/>
                        </a:rPr>
                        <a:t>DB or </a:t>
                      </a:r>
                      <a:r>
                        <a:rPr lang="en-US" sz="1000" b="1" kern="1200" dirty="0" smtClean="0">
                          <a:solidFill>
                            <a:schemeClr val="accent1">
                              <a:lumMod val="75000"/>
                            </a:schemeClr>
                          </a:solidFill>
                          <a:effectLst/>
                          <a:latin typeface="Arial" panose="020B0604020202020204" pitchFamily="34" charset="0"/>
                          <a:cs typeface="Arial" panose="020B0604020202020204" pitchFamily="34" charset="0"/>
                        </a:rPr>
                        <a:t>$2,000,000</a:t>
                      </a:r>
                      <a:endParaRPr lang="en-US" sz="1000" b="1" dirty="0">
                        <a:solidFill>
                          <a:schemeClr val="accent1">
                            <a:lumMod val="75000"/>
                          </a:schemeClr>
                        </a:solidFill>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A8E1">
                        <a:alpha val="25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effectLst/>
                          <a:latin typeface="Arial" panose="020B0604020202020204" pitchFamily="34" charset="0"/>
                          <a:ea typeface="SimSun"/>
                          <a:cs typeface="Arial" panose="020B0604020202020204" pitchFamily="34" charset="0"/>
                        </a:rPr>
                        <a:t>Lump</a:t>
                      </a:r>
                      <a:r>
                        <a:rPr lang="en-US" sz="1000" b="0" baseline="0" dirty="0" smtClean="0">
                          <a:solidFill>
                            <a:schemeClr val="tx1"/>
                          </a:solidFill>
                          <a:effectLst/>
                          <a:latin typeface="Arial" panose="020B0604020202020204" pitchFamily="34" charset="0"/>
                          <a:ea typeface="SimSun"/>
                          <a:cs typeface="Arial" panose="020B0604020202020204" pitchFamily="34" charset="0"/>
                        </a:rPr>
                        <a:t> Sum: Lesser of </a:t>
                      </a:r>
                      <a:r>
                        <a:rPr lang="en-US" sz="1000" b="1" baseline="0" dirty="0" smtClean="0">
                          <a:solidFill>
                            <a:schemeClr val="tx1"/>
                          </a:solidFill>
                          <a:effectLst/>
                          <a:latin typeface="Arial" panose="020B0604020202020204" pitchFamily="34" charset="0"/>
                          <a:ea typeface="SimSun"/>
                          <a:cs typeface="Arial" panose="020B0604020202020204" pitchFamily="34" charset="0"/>
                        </a:rPr>
                        <a:t>$250k </a:t>
                      </a:r>
                      <a:r>
                        <a:rPr lang="en-US" sz="1000" b="0" baseline="0" dirty="0" smtClean="0">
                          <a:solidFill>
                            <a:schemeClr val="tx1"/>
                          </a:solidFill>
                          <a:effectLst/>
                          <a:latin typeface="Arial" panose="020B0604020202020204" pitchFamily="34" charset="0"/>
                          <a:ea typeface="SimSun"/>
                          <a:cs typeface="Arial" panose="020B0604020202020204" pitchFamily="34" charset="0"/>
                        </a:rPr>
                        <a:t>or 40% of NAR; Payment Benefit Option (payment over 3-10 years): Lesser of </a:t>
                      </a:r>
                      <a:r>
                        <a:rPr lang="en-US" sz="1000" b="1" baseline="0" dirty="0" smtClean="0">
                          <a:solidFill>
                            <a:schemeClr val="tx1"/>
                          </a:solidFill>
                          <a:effectLst/>
                          <a:latin typeface="Arial" panose="020B0604020202020204" pitchFamily="34" charset="0"/>
                          <a:ea typeface="SimSun"/>
                          <a:cs typeface="Arial" panose="020B0604020202020204" pitchFamily="34" charset="0"/>
                        </a:rPr>
                        <a:t>$1M </a:t>
                      </a:r>
                      <a:r>
                        <a:rPr lang="en-US" sz="1000" b="0" baseline="0" dirty="0" smtClean="0">
                          <a:solidFill>
                            <a:schemeClr val="tx1"/>
                          </a:solidFill>
                          <a:effectLst/>
                          <a:latin typeface="Arial" panose="020B0604020202020204" pitchFamily="34" charset="0"/>
                          <a:ea typeface="SimSun"/>
                          <a:cs typeface="Arial" panose="020B0604020202020204" pitchFamily="34" charset="0"/>
                        </a:rPr>
                        <a:t>or 50% of DB</a:t>
                      </a:r>
                      <a:endParaRPr lang="en-US" sz="1000" b="0" dirty="0" smtClean="0">
                        <a:solidFill>
                          <a:schemeClr val="tx1"/>
                        </a:solidFill>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kern="1200" dirty="0">
                          <a:effectLst/>
                          <a:latin typeface="Arial" panose="020B0604020202020204" pitchFamily="34" charset="0"/>
                          <a:cs typeface="Arial" panose="020B0604020202020204" pitchFamily="34" charset="0"/>
                        </a:rPr>
                        <a:t>Lesser of 100% of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DB or </a:t>
                      </a:r>
                      <a:r>
                        <a:rPr lang="en-US" sz="1000" b="1" kern="1200" dirty="0">
                          <a:effectLst/>
                          <a:latin typeface="Arial" panose="020B0604020202020204" pitchFamily="34" charset="0"/>
                          <a:cs typeface="Arial" panose="020B0604020202020204" pitchFamily="34" charset="0"/>
                        </a:rPr>
                        <a:t>$1,500,000</a:t>
                      </a: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kern="1200" dirty="0">
                          <a:effectLst/>
                          <a:latin typeface="Arial" panose="020B0604020202020204" pitchFamily="34" charset="0"/>
                          <a:cs typeface="Arial" panose="020B0604020202020204" pitchFamily="34" charset="0"/>
                        </a:rPr>
                        <a:t>Lesser of 100% of DB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or </a:t>
                      </a:r>
                      <a:br>
                        <a:rPr lang="en-US" sz="1000" kern="1200" dirty="0">
                          <a:effectLst/>
                          <a:latin typeface="Arial" panose="020B0604020202020204" pitchFamily="34" charset="0"/>
                          <a:cs typeface="Arial" panose="020B0604020202020204" pitchFamily="34" charset="0"/>
                        </a:rPr>
                      </a:br>
                      <a:r>
                        <a:rPr lang="en-US" sz="1000" b="1" dirty="0">
                          <a:effectLst/>
                          <a:latin typeface="Arial" panose="020B0604020202020204" pitchFamily="34" charset="0"/>
                          <a:ea typeface="SimSun"/>
                          <a:cs typeface="Arial" panose="020B0604020202020204" pitchFamily="34" charset="0"/>
                        </a:rPr>
                        <a:t>$2,000,000 </a:t>
                      </a:r>
                      <a:r>
                        <a:rPr lang="en-US" sz="1000" dirty="0">
                          <a:effectLst/>
                          <a:latin typeface="Arial" panose="020B0604020202020204" pitchFamily="34" charset="0"/>
                          <a:ea typeface="SimSun"/>
                          <a:cs typeface="Arial" panose="020B0604020202020204" pitchFamily="34" charset="0"/>
                        </a:rPr>
                        <a:t>for 0-65</a:t>
                      </a: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dirty="0">
                          <a:effectLst/>
                          <a:latin typeface="Arial" panose="020B0604020202020204" pitchFamily="34" charset="0"/>
                          <a:ea typeface="SimSun"/>
                          <a:cs typeface="Arial" panose="020B0604020202020204" pitchFamily="34" charset="0"/>
                        </a:rPr>
                        <a:t>Lesser of 100%</a:t>
                      </a:r>
                      <a:r>
                        <a:rPr lang="en-US" sz="1000" baseline="0" dirty="0">
                          <a:effectLst/>
                          <a:latin typeface="Arial" panose="020B0604020202020204" pitchFamily="34" charset="0"/>
                          <a:ea typeface="SimSun"/>
                          <a:cs typeface="Arial" panose="020B0604020202020204" pitchFamily="34" charset="0"/>
                        </a:rPr>
                        <a:t> of </a:t>
                      </a:r>
                      <a:br>
                        <a:rPr lang="en-US" sz="1000" baseline="0" dirty="0">
                          <a:effectLst/>
                          <a:latin typeface="Arial" panose="020B0604020202020204" pitchFamily="34" charset="0"/>
                          <a:ea typeface="SimSun"/>
                          <a:cs typeface="Arial" panose="020B0604020202020204" pitchFamily="34" charset="0"/>
                        </a:rPr>
                      </a:br>
                      <a:r>
                        <a:rPr lang="en-US" sz="1000" baseline="0" dirty="0">
                          <a:effectLst/>
                          <a:latin typeface="Arial" panose="020B0604020202020204" pitchFamily="34" charset="0"/>
                          <a:ea typeface="SimSun"/>
                          <a:cs typeface="Arial" panose="020B0604020202020204" pitchFamily="34" charset="0"/>
                        </a:rPr>
                        <a:t>DB or </a:t>
                      </a:r>
                      <a:r>
                        <a:rPr lang="en-US" sz="1000" b="1" baseline="0" dirty="0">
                          <a:effectLst/>
                          <a:latin typeface="Arial" panose="020B0604020202020204" pitchFamily="34" charset="0"/>
                          <a:ea typeface="SimSun"/>
                          <a:cs typeface="Arial" panose="020B0604020202020204" pitchFamily="34" charset="0"/>
                        </a:rPr>
                        <a:t>$1,000,000</a:t>
                      </a:r>
                      <a:endParaRPr lang="en-US" sz="1000" b="1" dirty="0">
                        <a:effectLst/>
                        <a:latin typeface="Arial" panose="020B0604020202020204" pitchFamily="34" charset="0"/>
                        <a:ea typeface="SimSun"/>
                        <a:cs typeface="Arial" panose="020B0604020202020204" pitchFamily="34" charset="0"/>
                      </a:endParaRPr>
                    </a:p>
                  </a:txBody>
                  <a:tcPr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kern="1200" dirty="0">
                          <a:effectLst/>
                          <a:latin typeface="Arial" panose="020B0604020202020204" pitchFamily="34" charset="0"/>
                          <a:cs typeface="Arial" panose="020B0604020202020204" pitchFamily="34" charset="0"/>
                        </a:rPr>
                        <a:t>Lesser of 90% of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DB or </a:t>
                      </a:r>
                      <a:r>
                        <a:rPr lang="en-US" sz="1000" b="1" kern="1200" dirty="0">
                          <a:effectLst/>
                          <a:latin typeface="Arial" panose="020B0604020202020204" pitchFamily="34" charset="0"/>
                          <a:cs typeface="Arial" panose="020B0604020202020204" pitchFamily="34" charset="0"/>
                        </a:rPr>
                        <a:t>$1,500,000</a:t>
                      </a: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685800">
                <a:tc>
                  <a:txBody>
                    <a:bodyPr/>
                    <a:lstStyle/>
                    <a:p>
                      <a:pPr marL="0" marR="0" algn="l" fontAlgn="b">
                        <a:lnSpc>
                          <a:spcPct val="100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Critical Illness </a:t>
                      </a:r>
                      <a:br>
                        <a:rPr lang="en-US" sz="1000" b="1" kern="1200" dirty="0">
                          <a:solidFill>
                            <a:srgbClr val="FFFFFF"/>
                          </a:solidFill>
                          <a:effectLst/>
                          <a:latin typeface="Arial" panose="020B0604020202020204" pitchFamily="34" charset="0"/>
                          <a:ea typeface="+mn-ea"/>
                          <a:cs typeface="Arial" panose="020B0604020202020204" pitchFamily="34" charset="0"/>
                        </a:rPr>
                      </a:br>
                      <a:r>
                        <a:rPr lang="en-US" sz="1000" b="1" kern="1200" dirty="0">
                          <a:solidFill>
                            <a:srgbClr val="FFFFFF"/>
                          </a:solidFill>
                          <a:effectLst/>
                          <a:latin typeface="Arial" panose="020B0604020202020204" pitchFamily="34" charset="0"/>
                          <a:ea typeface="+mn-ea"/>
                          <a:cs typeface="Arial" panose="020B0604020202020204" pitchFamily="34" charset="0"/>
                        </a:rPr>
                        <a:t>Max Acceleration</a:t>
                      </a:r>
                    </a:p>
                  </a:txBody>
                  <a:tcPr marR="62326"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15CA6"/>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accent1">
                              <a:lumMod val="75000"/>
                            </a:schemeClr>
                          </a:solidFill>
                          <a:effectLst/>
                          <a:latin typeface="Arial" panose="020B0604020202020204" pitchFamily="34" charset="0"/>
                          <a:cs typeface="Arial" panose="020B0604020202020204" pitchFamily="34" charset="0"/>
                        </a:rPr>
                        <a:t>Lesser of 100% of </a:t>
                      </a:r>
                      <a:br>
                        <a:rPr lang="en-US" sz="1000" kern="1200" dirty="0">
                          <a:solidFill>
                            <a:schemeClr val="accent1">
                              <a:lumMod val="75000"/>
                            </a:schemeClr>
                          </a:solidFill>
                          <a:effectLst/>
                          <a:latin typeface="Arial" panose="020B0604020202020204" pitchFamily="34" charset="0"/>
                          <a:cs typeface="Arial" panose="020B0604020202020204" pitchFamily="34" charset="0"/>
                        </a:rPr>
                      </a:br>
                      <a:r>
                        <a:rPr lang="en-US" sz="1000" kern="1200" dirty="0">
                          <a:solidFill>
                            <a:schemeClr val="accent1">
                              <a:lumMod val="75000"/>
                            </a:schemeClr>
                          </a:solidFill>
                          <a:effectLst/>
                          <a:latin typeface="Arial" panose="020B0604020202020204" pitchFamily="34" charset="0"/>
                          <a:cs typeface="Arial" panose="020B0604020202020204" pitchFamily="34" charset="0"/>
                        </a:rPr>
                        <a:t>DB or </a:t>
                      </a:r>
                      <a:r>
                        <a:rPr lang="en-US" sz="1000" b="1" kern="1200" dirty="0" smtClean="0">
                          <a:solidFill>
                            <a:schemeClr val="accent1">
                              <a:lumMod val="75000"/>
                            </a:schemeClr>
                          </a:solidFill>
                          <a:effectLst/>
                          <a:latin typeface="Arial" panose="020B0604020202020204" pitchFamily="34" charset="0"/>
                          <a:cs typeface="Arial" panose="020B0604020202020204" pitchFamily="34" charset="0"/>
                        </a:rPr>
                        <a:t>$2,000,000</a:t>
                      </a:r>
                      <a:endParaRPr lang="en-US" sz="1000" b="1" dirty="0">
                        <a:solidFill>
                          <a:schemeClr val="accent1">
                            <a:lumMod val="75000"/>
                          </a:schemeClr>
                        </a:solidFill>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A8E1">
                        <a:alpha val="25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effectLst/>
                          <a:latin typeface="Arial" panose="020B0604020202020204" pitchFamily="34" charset="0"/>
                          <a:ea typeface="SimSun"/>
                          <a:cs typeface="Arial" panose="020B0604020202020204" pitchFamily="34" charset="0"/>
                        </a:rPr>
                        <a:t>Lesser of </a:t>
                      </a:r>
                      <a:r>
                        <a:rPr lang="en-US" sz="1000" b="1" dirty="0" smtClean="0">
                          <a:solidFill>
                            <a:schemeClr val="tx1"/>
                          </a:solidFill>
                          <a:effectLst/>
                          <a:latin typeface="Arial" panose="020B0604020202020204" pitchFamily="34" charset="0"/>
                          <a:ea typeface="SimSun"/>
                          <a:cs typeface="Arial" panose="020B0604020202020204" pitchFamily="34" charset="0"/>
                        </a:rPr>
                        <a:t>$25k</a:t>
                      </a:r>
                      <a:r>
                        <a:rPr lang="en-US" sz="1000" b="0" dirty="0" smtClean="0">
                          <a:solidFill>
                            <a:schemeClr val="tx1"/>
                          </a:solidFill>
                          <a:effectLst/>
                          <a:latin typeface="Arial" panose="020B0604020202020204" pitchFamily="34" charset="0"/>
                          <a:ea typeface="SimSun"/>
                          <a:cs typeface="Arial" panose="020B0604020202020204" pitchFamily="34" charset="0"/>
                        </a:rPr>
                        <a:t> or 10% of the NAR</a:t>
                      </a:r>
                    </a:p>
                    <a:p>
                      <a:pPr marL="0" marR="0" algn="l">
                        <a:lnSpc>
                          <a:spcPct val="100000"/>
                        </a:lnSpc>
                        <a:spcBef>
                          <a:spcPts val="0"/>
                        </a:spcBef>
                        <a:spcAft>
                          <a:spcPts val="0"/>
                        </a:spcAft>
                      </a:pP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kern="1200" dirty="0">
                          <a:effectLst/>
                          <a:latin typeface="Arial" panose="020B0604020202020204" pitchFamily="34" charset="0"/>
                          <a:cs typeface="Arial" panose="020B0604020202020204" pitchFamily="34" charset="0"/>
                        </a:rPr>
                        <a:t>Lesser of 100% of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DB or </a:t>
                      </a:r>
                      <a:r>
                        <a:rPr lang="en-US" sz="1000" b="1" kern="1200" dirty="0">
                          <a:effectLst/>
                          <a:latin typeface="Arial" panose="020B0604020202020204" pitchFamily="34" charset="0"/>
                          <a:cs typeface="Arial" panose="020B0604020202020204" pitchFamily="34" charset="0"/>
                        </a:rPr>
                        <a:t>$1,000,000</a:t>
                      </a: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kern="1200" dirty="0">
                          <a:effectLst/>
                          <a:latin typeface="Arial" panose="020B0604020202020204" pitchFamily="34" charset="0"/>
                          <a:cs typeface="Arial" panose="020B0604020202020204" pitchFamily="34" charset="0"/>
                        </a:rPr>
                        <a:t>Lesser of 100% of DB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or </a:t>
                      </a:r>
                      <a:br>
                        <a:rPr lang="en-US" sz="1000" kern="1200" dirty="0">
                          <a:effectLst/>
                          <a:latin typeface="Arial" panose="020B0604020202020204" pitchFamily="34" charset="0"/>
                          <a:cs typeface="Arial" panose="020B0604020202020204" pitchFamily="34" charset="0"/>
                        </a:rPr>
                      </a:br>
                      <a:r>
                        <a:rPr lang="en-US" sz="1000" b="1" dirty="0">
                          <a:effectLst/>
                          <a:latin typeface="Arial" panose="020B0604020202020204" pitchFamily="34" charset="0"/>
                          <a:ea typeface="SimSun"/>
                          <a:cs typeface="Arial" panose="020B0604020202020204" pitchFamily="34" charset="0"/>
                        </a:rPr>
                        <a:t>$2,000,000</a:t>
                      </a:r>
                      <a:r>
                        <a:rPr lang="en-US" sz="1000" dirty="0">
                          <a:effectLst/>
                          <a:latin typeface="Arial" panose="020B0604020202020204" pitchFamily="34" charset="0"/>
                          <a:ea typeface="SimSun"/>
                          <a:cs typeface="Arial" panose="020B0604020202020204" pitchFamily="34" charset="0"/>
                        </a:rPr>
                        <a:t> for 0-65</a:t>
                      </a: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kern="1200" dirty="0">
                          <a:effectLst/>
                          <a:latin typeface="Arial" panose="020B0604020202020204" pitchFamily="34" charset="0"/>
                          <a:cs typeface="Arial" panose="020B0604020202020204" pitchFamily="34" charset="0"/>
                        </a:rPr>
                        <a:t>N/A</a:t>
                      </a:r>
                      <a:endParaRPr lang="en-US" sz="1000" dirty="0">
                        <a:effectLst/>
                        <a:latin typeface="Arial" panose="020B0604020202020204" pitchFamily="34" charset="0"/>
                        <a:ea typeface="SimSun"/>
                        <a:cs typeface="Arial" panose="020B0604020202020204" pitchFamily="34" charset="0"/>
                      </a:endParaRPr>
                    </a:p>
                  </a:txBody>
                  <a:tcPr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kern="1200" dirty="0">
                          <a:effectLst/>
                          <a:latin typeface="Arial" panose="020B0604020202020204" pitchFamily="34" charset="0"/>
                          <a:cs typeface="Arial" panose="020B0604020202020204" pitchFamily="34" charset="0"/>
                        </a:rPr>
                        <a:t>Lesser of 90% of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DB or </a:t>
                      </a:r>
                      <a:r>
                        <a:rPr lang="en-US" sz="1000" b="1" kern="1200" dirty="0">
                          <a:effectLst/>
                          <a:latin typeface="Arial" panose="020B0604020202020204" pitchFamily="34" charset="0"/>
                          <a:cs typeface="Arial" panose="020B0604020202020204" pitchFamily="34" charset="0"/>
                        </a:rPr>
                        <a:t>$1,500,000</a:t>
                      </a: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685800">
                <a:tc>
                  <a:txBody>
                    <a:bodyPr/>
                    <a:lstStyle/>
                    <a:p>
                      <a:pPr marL="0" marR="0" algn="l" fontAlgn="b">
                        <a:lnSpc>
                          <a:spcPct val="100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Terminal Illness </a:t>
                      </a:r>
                      <a:br>
                        <a:rPr lang="en-US" sz="1000" b="1" kern="1200" dirty="0">
                          <a:solidFill>
                            <a:srgbClr val="FFFFFF"/>
                          </a:solidFill>
                          <a:effectLst/>
                          <a:latin typeface="Arial" panose="020B0604020202020204" pitchFamily="34" charset="0"/>
                          <a:ea typeface="+mn-ea"/>
                          <a:cs typeface="Arial" panose="020B0604020202020204" pitchFamily="34" charset="0"/>
                        </a:rPr>
                      </a:br>
                      <a:r>
                        <a:rPr lang="en-US" sz="1000" b="1" kern="1200" dirty="0">
                          <a:solidFill>
                            <a:srgbClr val="FFFFFF"/>
                          </a:solidFill>
                          <a:effectLst/>
                          <a:latin typeface="Arial" panose="020B0604020202020204" pitchFamily="34" charset="0"/>
                          <a:ea typeface="+mn-ea"/>
                          <a:cs typeface="Arial" panose="020B0604020202020204" pitchFamily="34" charset="0"/>
                        </a:rPr>
                        <a:t>Max Acceleration</a:t>
                      </a: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15CA6"/>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accent1">
                              <a:lumMod val="75000"/>
                            </a:schemeClr>
                          </a:solidFill>
                          <a:effectLst/>
                          <a:latin typeface="Arial" panose="020B0604020202020204" pitchFamily="34" charset="0"/>
                          <a:cs typeface="Arial" panose="020B0604020202020204" pitchFamily="34" charset="0"/>
                        </a:rPr>
                        <a:t>Lesser of 100% of </a:t>
                      </a:r>
                      <a:br>
                        <a:rPr lang="en-US" sz="1000" kern="1200" dirty="0">
                          <a:solidFill>
                            <a:schemeClr val="accent1">
                              <a:lumMod val="75000"/>
                            </a:schemeClr>
                          </a:solidFill>
                          <a:effectLst/>
                          <a:latin typeface="Arial" panose="020B0604020202020204" pitchFamily="34" charset="0"/>
                          <a:cs typeface="Arial" panose="020B0604020202020204" pitchFamily="34" charset="0"/>
                        </a:rPr>
                      </a:br>
                      <a:r>
                        <a:rPr lang="en-US" sz="1000" kern="1200" dirty="0">
                          <a:solidFill>
                            <a:schemeClr val="accent1">
                              <a:lumMod val="75000"/>
                            </a:schemeClr>
                          </a:solidFill>
                          <a:effectLst/>
                          <a:latin typeface="Arial" panose="020B0604020202020204" pitchFamily="34" charset="0"/>
                          <a:cs typeface="Arial" panose="020B0604020202020204" pitchFamily="34" charset="0"/>
                        </a:rPr>
                        <a:t>DB or </a:t>
                      </a:r>
                      <a:r>
                        <a:rPr lang="en-US" sz="1000" b="1" kern="1200" dirty="0" smtClean="0">
                          <a:solidFill>
                            <a:schemeClr val="accent1">
                              <a:lumMod val="75000"/>
                            </a:schemeClr>
                          </a:solidFill>
                          <a:effectLst/>
                          <a:latin typeface="Arial" panose="020B0604020202020204" pitchFamily="34" charset="0"/>
                          <a:cs typeface="Arial" panose="020B0604020202020204" pitchFamily="34" charset="0"/>
                        </a:rPr>
                        <a:t>$2,000,000</a:t>
                      </a:r>
                      <a:endParaRPr lang="en-US" sz="1000" b="1" dirty="0">
                        <a:solidFill>
                          <a:schemeClr val="accent1">
                            <a:lumMod val="75000"/>
                          </a:schemeClr>
                        </a:solidFill>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A8E1">
                        <a:alpha val="25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Arial" panose="020B0604020202020204" pitchFamily="34" charset="0"/>
                          <a:ea typeface="SimSun"/>
                          <a:cs typeface="Arial" panose="020B0604020202020204" pitchFamily="34" charset="0"/>
                        </a:rPr>
                        <a:t>Lesser of</a:t>
                      </a:r>
                      <a:r>
                        <a:rPr lang="en-US" sz="1000" b="1" dirty="0" smtClean="0">
                          <a:effectLst/>
                          <a:latin typeface="Arial" panose="020B0604020202020204" pitchFamily="34" charset="0"/>
                          <a:ea typeface="SimSun"/>
                          <a:cs typeface="Arial" panose="020B0604020202020204" pitchFamily="34" charset="0"/>
                        </a:rPr>
                        <a:t> $250k </a:t>
                      </a:r>
                      <a:r>
                        <a:rPr lang="en-US" sz="1000" dirty="0" smtClean="0">
                          <a:effectLst/>
                          <a:latin typeface="Arial" panose="020B0604020202020204" pitchFamily="34" charset="0"/>
                          <a:ea typeface="SimSun"/>
                          <a:cs typeface="Arial" panose="020B0604020202020204" pitchFamily="34" charset="0"/>
                        </a:rPr>
                        <a:t>or 60% of the NAR</a:t>
                      </a:r>
                    </a:p>
                    <a:p>
                      <a:pPr marL="0" marR="0" algn="l">
                        <a:lnSpc>
                          <a:spcPct val="100000"/>
                        </a:lnSpc>
                        <a:spcBef>
                          <a:spcPts val="0"/>
                        </a:spcBef>
                        <a:spcAft>
                          <a:spcPts val="0"/>
                        </a:spcAft>
                      </a:pP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kern="1200" dirty="0">
                          <a:effectLst/>
                          <a:latin typeface="Arial" panose="020B0604020202020204" pitchFamily="34" charset="0"/>
                          <a:cs typeface="Arial" panose="020B0604020202020204" pitchFamily="34" charset="0"/>
                        </a:rPr>
                        <a:t>Lesser of 100% of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DB or </a:t>
                      </a:r>
                      <a:r>
                        <a:rPr lang="en-US" sz="1000" b="1" kern="1200" dirty="0">
                          <a:effectLst/>
                          <a:latin typeface="Arial" panose="020B0604020202020204" pitchFamily="34" charset="0"/>
                          <a:cs typeface="Arial" panose="020B0604020202020204" pitchFamily="34" charset="0"/>
                        </a:rPr>
                        <a:t>$1,500,000</a:t>
                      </a: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kern="1200" dirty="0">
                          <a:effectLst/>
                          <a:latin typeface="Arial" panose="020B0604020202020204" pitchFamily="34" charset="0"/>
                          <a:cs typeface="Arial" panose="020B0604020202020204" pitchFamily="34" charset="0"/>
                        </a:rPr>
                        <a:t>Lesser of 100% of DB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or </a:t>
                      </a:r>
                      <a:br>
                        <a:rPr lang="en-US" sz="1000" kern="1200" dirty="0">
                          <a:effectLst/>
                          <a:latin typeface="Arial" panose="020B0604020202020204" pitchFamily="34" charset="0"/>
                          <a:cs typeface="Arial" panose="020B0604020202020204" pitchFamily="34" charset="0"/>
                        </a:rPr>
                      </a:br>
                      <a:r>
                        <a:rPr lang="en-US" sz="1000" b="1" dirty="0">
                          <a:effectLst/>
                          <a:latin typeface="Arial" panose="020B0604020202020204" pitchFamily="34" charset="0"/>
                          <a:ea typeface="SimSun"/>
                          <a:cs typeface="Arial" panose="020B0604020202020204" pitchFamily="34" charset="0"/>
                        </a:rPr>
                        <a:t>$2,000,000</a:t>
                      </a:r>
                      <a:r>
                        <a:rPr lang="en-US" sz="1000" dirty="0">
                          <a:effectLst/>
                          <a:latin typeface="Arial" panose="020B0604020202020204" pitchFamily="34" charset="0"/>
                          <a:ea typeface="SimSun"/>
                          <a:cs typeface="Arial" panose="020B0604020202020204" pitchFamily="34" charset="0"/>
                        </a:rPr>
                        <a:t> for 0-65</a:t>
                      </a:r>
                    </a:p>
                    <a:p>
                      <a:pPr marL="0" marR="0" algn="l">
                        <a:lnSpc>
                          <a:spcPct val="100000"/>
                        </a:lnSpc>
                        <a:spcBef>
                          <a:spcPts val="0"/>
                        </a:spcBef>
                        <a:spcAft>
                          <a:spcPts val="0"/>
                        </a:spcAft>
                      </a:pPr>
                      <a:r>
                        <a:rPr lang="en-US" sz="1000" b="1" dirty="0">
                          <a:effectLst/>
                          <a:latin typeface="Arial" panose="020B0604020202020204" pitchFamily="34" charset="0"/>
                          <a:ea typeface="SimSun"/>
                          <a:cs typeface="Arial" panose="020B0604020202020204" pitchFamily="34" charset="0"/>
                        </a:rPr>
                        <a:t>$1,000,000 </a:t>
                      </a:r>
                      <a:r>
                        <a:rPr lang="en-US" sz="1000" dirty="0">
                          <a:effectLst/>
                          <a:latin typeface="Arial" panose="020B0604020202020204" pitchFamily="34" charset="0"/>
                          <a:ea typeface="SimSun"/>
                          <a:cs typeface="Arial" panose="020B0604020202020204" pitchFamily="34" charset="0"/>
                        </a:rPr>
                        <a:t>for 66+</a:t>
                      </a: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pPr>
                      <a:r>
                        <a:rPr lang="en-US" sz="1000" dirty="0">
                          <a:effectLst/>
                          <a:latin typeface="Arial" panose="020B0604020202020204" pitchFamily="34" charset="0"/>
                          <a:ea typeface="SimSun"/>
                          <a:cs typeface="Arial" panose="020B0604020202020204" pitchFamily="34" charset="0"/>
                        </a:rPr>
                        <a:t>Lesser of 75% of </a:t>
                      </a:r>
                      <a:br>
                        <a:rPr lang="en-US" sz="1000" dirty="0">
                          <a:effectLst/>
                          <a:latin typeface="Arial" panose="020B0604020202020204" pitchFamily="34" charset="0"/>
                          <a:ea typeface="SimSun"/>
                          <a:cs typeface="Arial" panose="020B0604020202020204" pitchFamily="34" charset="0"/>
                        </a:rPr>
                      </a:br>
                      <a:r>
                        <a:rPr lang="en-US" sz="1000" dirty="0">
                          <a:effectLst/>
                          <a:latin typeface="Arial" panose="020B0604020202020204" pitchFamily="34" charset="0"/>
                          <a:ea typeface="SimSun"/>
                          <a:cs typeface="Arial" panose="020B0604020202020204" pitchFamily="34" charset="0"/>
                        </a:rPr>
                        <a:t>DB or </a:t>
                      </a:r>
                      <a:r>
                        <a:rPr lang="en-US" sz="1000" b="1" dirty="0">
                          <a:effectLst/>
                          <a:latin typeface="Arial" panose="020B0604020202020204" pitchFamily="34" charset="0"/>
                          <a:ea typeface="SimSun"/>
                          <a:cs typeface="Arial" panose="020B0604020202020204" pitchFamily="34" charset="0"/>
                        </a:rPr>
                        <a:t>$750,000</a:t>
                      </a:r>
                    </a:p>
                  </a:txBody>
                  <a:tcPr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a:effectLst/>
                          <a:latin typeface="Arial" panose="020B0604020202020204" pitchFamily="34" charset="0"/>
                          <a:cs typeface="Arial" panose="020B0604020202020204" pitchFamily="34" charset="0"/>
                        </a:rPr>
                        <a:t>Lesser of 100% of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DB or </a:t>
                      </a:r>
                      <a:r>
                        <a:rPr lang="en-US" sz="1000" b="1" kern="1200" dirty="0">
                          <a:effectLst/>
                          <a:latin typeface="Arial" panose="020B0604020202020204" pitchFamily="34" charset="0"/>
                          <a:cs typeface="Arial" panose="020B0604020202020204" pitchFamily="34" charset="0"/>
                        </a:rPr>
                        <a:t>$1,500,000</a:t>
                      </a: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685800">
                <a:tc>
                  <a:txBody>
                    <a:bodyPr/>
                    <a:lstStyle/>
                    <a:p>
                      <a:pPr marL="0" marR="0" algn="l" fontAlgn="b">
                        <a:lnSpc>
                          <a:spcPct val="100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Waiting Period*</a:t>
                      </a:r>
                    </a:p>
                  </a:txBody>
                  <a:tcPr marR="62326"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15CA6"/>
                    </a:solidFill>
                  </a:tcPr>
                </a:tc>
                <a:tc>
                  <a:txBody>
                    <a:bodyPr/>
                    <a:lstStyle/>
                    <a:p>
                      <a:pPr marL="0" marR="0" algn="l">
                        <a:lnSpc>
                          <a:spcPct val="100000"/>
                        </a:lnSpc>
                        <a:spcBef>
                          <a:spcPts val="0"/>
                        </a:spcBef>
                        <a:spcAft>
                          <a:spcPts val="1000"/>
                        </a:spcAft>
                      </a:pPr>
                      <a:r>
                        <a:rPr lang="en-US" sz="1000" kern="1200" dirty="0">
                          <a:solidFill>
                            <a:schemeClr val="accent1">
                              <a:lumMod val="75000"/>
                            </a:schemeClr>
                          </a:solidFill>
                          <a:effectLst/>
                          <a:latin typeface="Arial" panose="020B0604020202020204" pitchFamily="34" charset="0"/>
                          <a:cs typeface="Arial" panose="020B0604020202020204" pitchFamily="34" charset="0"/>
                        </a:rPr>
                        <a:t>Chronic Illness: </a:t>
                      </a:r>
                      <a:r>
                        <a:rPr lang="en-US" sz="1000" b="1" kern="1200" dirty="0">
                          <a:solidFill>
                            <a:schemeClr val="accent1">
                              <a:lumMod val="75000"/>
                            </a:schemeClr>
                          </a:solidFill>
                          <a:effectLst/>
                          <a:latin typeface="Arial" panose="020B0604020202020204" pitchFamily="34" charset="0"/>
                          <a:cs typeface="Arial" panose="020B0604020202020204" pitchFamily="34" charset="0"/>
                        </a:rPr>
                        <a:t>30 days</a:t>
                      </a:r>
                      <a:r>
                        <a:rPr lang="en-US" sz="1000" kern="1200" dirty="0">
                          <a:solidFill>
                            <a:schemeClr val="accent1">
                              <a:lumMod val="75000"/>
                            </a:schemeClr>
                          </a:solidFill>
                          <a:effectLst/>
                          <a:latin typeface="Arial" panose="020B0604020202020204" pitchFamily="34" charset="0"/>
                          <a:cs typeface="Arial" panose="020B0604020202020204" pitchFamily="34" charset="0"/>
                        </a:rPr>
                        <a:t/>
                      </a:r>
                      <a:br>
                        <a:rPr lang="en-US" sz="1000" kern="1200" dirty="0">
                          <a:solidFill>
                            <a:schemeClr val="accent1">
                              <a:lumMod val="75000"/>
                            </a:schemeClr>
                          </a:solidFill>
                          <a:effectLst/>
                          <a:latin typeface="Arial" panose="020B0604020202020204" pitchFamily="34" charset="0"/>
                          <a:cs typeface="Arial" panose="020B0604020202020204" pitchFamily="34" charset="0"/>
                        </a:rPr>
                      </a:br>
                      <a:r>
                        <a:rPr lang="en-US" sz="1000" kern="1200" dirty="0">
                          <a:solidFill>
                            <a:schemeClr val="accent1">
                              <a:lumMod val="75000"/>
                            </a:schemeClr>
                          </a:solidFill>
                          <a:effectLst/>
                          <a:latin typeface="Arial" panose="020B0604020202020204" pitchFamily="34" charset="0"/>
                          <a:cs typeface="Arial" panose="020B0604020202020204" pitchFamily="34" charset="0"/>
                        </a:rPr>
                        <a:t>Critical Illness: </a:t>
                      </a:r>
                      <a:r>
                        <a:rPr lang="en-US" sz="1000" b="1" kern="1200" dirty="0">
                          <a:solidFill>
                            <a:schemeClr val="accent1">
                              <a:lumMod val="75000"/>
                            </a:schemeClr>
                          </a:solidFill>
                          <a:effectLst/>
                          <a:latin typeface="Arial" panose="020B0604020202020204" pitchFamily="34" charset="0"/>
                          <a:cs typeface="Arial" panose="020B0604020202020204" pitchFamily="34" charset="0"/>
                        </a:rPr>
                        <a:t>30 days</a:t>
                      </a:r>
                      <a:endParaRPr lang="en-US" sz="1000" b="1" kern="1200" dirty="0">
                        <a:solidFill>
                          <a:schemeClr val="accent1">
                            <a:lumMod val="75000"/>
                          </a:schemeClr>
                        </a:solidFill>
                        <a:effectLst/>
                        <a:latin typeface="Arial" panose="020B0604020202020204" pitchFamily="34" charset="0"/>
                        <a:ea typeface="+mn-ea"/>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A8E1">
                        <a:alpha val="25000"/>
                      </a:srgbClr>
                    </a:solidFill>
                  </a:tcPr>
                </a:tc>
                <a:tc>
                  <a:txBody>
                    <a:bodyPr/>
                    <a:lstStyle/>
                    <a:p>
                      <a:pPr marL="0" marR="0" algn="l">
                        <a:lnSpc>
                          <a:spcPct val="100000"/>
                        </a:lnSpc>
                        <a:spcBef>
                          <a:spcPts val="0"/>
                        </a:spcBef>
                        <a:spcAft>
                          <a:spcPts val="1000"/>
                        </a:spcAft>
                      </a:pPr>
                      <a:r>
                        <a:rPr lang="en-US" sz="1000" b="0" kern="1200" dirty="0" smtClean="0">
                          <a:solidFill>
                            <a:schemeClr val="tx1"/>
                          </a:solidFill>
                          <a:effectLst/>
                          <a:latin typeface="Arial" panose="020B0604020202020204" pitchFamily="34" charset="0"/>
                          <a:ea typeface="+mn-ea"/>
                          <a:cs typeface="Arial" panose="020B0604020202020204" pitchFamily="34" charset="0"/>
                        </a:rPr>
                        <a:t>2 years</a:t>
                      </a:r>
                      <a:endParaRPr lang="en-US" sz="1000" b="0" kern="1200" dirty="0">
                        <a:solidFill>
                          <a:schemeClr val="tx1"/>
                        </a:solidFill>
                        <a:effectLst/>
                        <a:latin typeface="Arial" panose="020B0604020202020204" pitchFamily="34" charset="0"/>
                        <a:ea typeface="+mn-ea"/>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1000"/>
                        </a:spcAft>
                      </a:pPr>
                      <a:r>
                        <a:rPr lang="en-US" sz="1000" kern="1200" dirty="0">
                          <a:effectLst/>
                          <a:latin typeface="Arial" panose="020B0604020202020204" pitchFamily="34" charset="0"/>
                          <a:cs typeface="Arial" panose="020B0604020202020204" pitchFamily="34" charset="0"/>
                        </a:rPr>
                        <a:t>Chronic Illness: </a:t>
                      </a:r>
                      <a:r>
                        <a:rPr lang="en-US" sz="1000" b="1" kern="1200" dirty="0">
                          <a:effectLst/>
                          <a:latin typeface="Arial" panose="020B0604020202020204" pitchFamily="34" charset="0"/>
                          <a:cs typeface="Arial" panose="020B0604020202020204" pitchFamily="34" charset="0"/>
                        </a:rPr>
                        <a:t>30 days</a:t>
                      </a:r>
                      <a:r>
                        <a:rPr lang="en-US" sz="1000" kern="1200" dirty="0">
                          <a:effectLst/>
                          <a:latin typeface="Arial" panose="020B0604020202020204" pitchFamily="34" charset="0"/>
                          <a:cs typeface="Arial" panose="020B0604020202020204" pitchFamily="34" charset="0"/>
                        </a:rPr>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Critical Illness: </a:t>
                      </a:r>
                      <a:r>
                        <a:rPr lang="en-US" sz="1000" b="1" kern="1200" dirty="0">
                          <a:effectLst/>
                          <a:latin typeface="Arial" panose="020B0604020202020204" pitchFamily="34" charset="0"/>
                          <a:cs typeface="Arial" panose="020B0604020202020204" pitchFamily="34" charset="0"/>
                        </a:rPr>
                        <a:t>30 days</a:t>
                      </a: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1000"/>
                        </a:spcAft>
                        <a:buClrTx/>
                        <a:buSzTx/>
                        <a:buFontTx/>
                        <a:buNone/>
                        <a:tabLst/>
                        <a:defRPr/>
                      </a:pPr>
                      <a:r>
                        <a:rPr lang="en-US" sz="1000" b="1" dirty="0">
                          <a:effectLst/>
                          <a:latin typeface="Arial" panose="020B0604020202020204" pitchFamily="34" charset="0"/>
                          <a:ea typeface="SimSun"/>
                          <a:cs typeface="Arial" panose="020B0604020202020204" pitchFamily="34" charset="0"/>
                        </a:rPr>
                        <a:t>None</a:t>
                      </a: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1000"/>
                        </a:spcAft>
                      </a:pPr>
                      <a:r>
                        <a:rPr lang="en-US" sz="1000" b="1" dirty="0">
                          <a:effectLst/>
                          <a:latin typeface="Arial" panose="020B0604020202020204" pitchFamily="34" charset="0"/>
                          <a:ea typeface="SimSun"/>
                          <a:cs typeface="Arial" panose="020B0604020202020204" pitchFamily="34" charset="0"/>
                        </a:rPr>
                        <a:t>None</a:t>
                      </a:r>
                    </a:p>
                  </a:txBody>
                  <a:tcPr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1000"/>
                        </a:spcAft>
                      </a:pPr>
                      <a:r>
                        <a:rPr lang="en-US" sz="1000" kern="1200" dirty="0">
                          <a:effectLst/>
                          <a:latin typeface="Arial" panose="020B0604020202020204" pitchFamily="34" charset="0"/>
                          <a:cs typeface="Arial" panose="020B0604020202020204" pitchFamily="34" charset="0"/>
                        </a:rPr>
                        <a:t>Chronic Illness: </a:t>
                      </a:r>
                      <a:r>
                        <a:rPr lang="en-US" sz="1000" b="1" kern="1200" dirty="0">
                          <a:effectLst/>
                          <a:latin typeface="Arial" panose="020B0604020202020204" pitchFamily="34" charset="0"/>
                          <a:cs typeface="Arial" panose="020B0604020202020204" pitchFamily="34" charset="0"/>
                        </a:rPr>
                        <a:t>30 days</a:t>
                      </a:r>
                      <a:r>
                        <a:rPr lang="en-US" sz="1000" kern="1200" dirty="0">
                          <a:effectLst/>
                          <a:latin typeface="Arial" panose="020B0604020202020204" pitchFamily="34" charset="0"/>
                          <a:cs typeface="Arial" panose="020B0604020202020204" pitchFamily="34" charset="0"/>
                        </a:rPr>
                        <a:t/>
                      </a:r>
                      <a:br>
                        <a:rPr lang="en-US" sz="1000" kern="1200" dirty="0">
                          <a:effectLst/>
                          <a:latin typeface="Arial" panose="020B0604020202020204" pitchFamily="34" charset="0"/>
                          <a:cs typeface="Arial" panose="020B0604020202020204" pitchFamily="34" charset="0"/>
                        </a:rPr>
                      </a:br>
                      <a:r>
                        <a:rPr lang="en-US" sz="1000" kern="1200" dirty="0">
                          <a:effectLst/>
                          <a:latin typeface="Arial" panose="020B0604020202020204" pitchFamily="34" charset="0"/>
                          <a:cs typeface="Arial" panose="020B0604020202020204" pitchFamily="34" charset="0"/>
                        </a:rPr>
                        <a:t>Critical Illness: </a:t>
                      </a:r>
                      <a:r>
                        <a:rPr lang="en-US" sz="1000" b="1" kern="1200" dirty="0">
                          <a:effectLst/>
                          <a:latin typeface="Arial" panose="020B0604020202020204" pitchFamily="34" charset="0"/>
                          <a:cs typeface="Arial" panose="020B0604020202020204" pitchFamily="34" charset="0"/>
                        </a:rPr>
                        <a:t>30 days</a:t>
                      </a:r>
                      <a:endParaRPr lang="en-US" sz="1000" b="1" dirty="0">
                        <a:effectLst/>
                        <a:latin typeface="Arial" panose="020B0604020202020204" pitchFamily="34" charset="0"/>
                        <a:ea typeface="SimSun"/>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685800">
                <a:tc>
                  <a:txBody>
                    <a:bodyPr/>
                    <a:lstStyle>
                      <a:lvl1pPr defTabSz="908050" eaLnBrk="0" hangingPunct="0">
                        <a:spcBef>
                          <a:spcPts val="1200"/>
                        </a:spcBef>
                        <a:buClr>
                          <a:srgbClr val="00A4E4"/>
                        </a:buClr>
                        <a:buFont typeface="Wingdings" pitchFamily="2" charset="2"/>
                        <a:defRPr sz="1200">
                          <a:solidFill>
                            <a:srgbClr val="000000"/>
                          </a:solidFill>
                          <a:latin typeface="Arial" pitchFamily="34" charset="0"/>
                          <a:ea typeface="MS PGothic" pitchFamily="34" charset="-128"/>
                          <a:cs typeface="Arial" pitchFamily="34" charset="0"/>
                        </a:defRPr>
                      </a:lvl1pPr>
                      <a:lvl2pPr marL="742950" indent="-285750" defTabSz="908050" eaLnBrk="0" hangingPunct="0">
                        <a:spcBef>
                          <a:spcPts val="300"/>
                        </a:spcBef>
                        <a:buClr>
                          <a:srgbClr val="00A4E4"/>
                        </a:buClr>
                        <a:buFont typeface="Arial" pitchFamily="34" charset="0"/>
                        <a:defRPr sz="1000">
                          <a:solidFill>
                            <a:srgbClr val="000000"/>
                          </a:solidFill>
                          <a:latin typeface="Arial" pitchFamily="34" charset="0"/>
                          <a:ea typeface="MS PGothic" pitchFamily="34" charset="-128"/>
                          <a:cs typeface="Arial" pitchFamily="34" charset="0"/>
                        </a:defRPr>
                      </a:lvl2pPr>
                      <a:lvl3pPr marL="11430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3pPr>
                      <a:lvl4pPr marL="16002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4pPr>
                      <a:lvl5pPr marL="20574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5pPr>
                      <a:lvl6pPr marL="25146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6pPr>
                      <a:lvl7pPr marL="29718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7pPr>
                      <a:lvl8pPr marL="34290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8pPr>
                      <a:lvl9pPr marL="38862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9pPr>
                    </a:lstStyle>
                    <a:p>
                      <a:pPr marL="0" marR="0" lvl="0" indent="0" algn="l" defTabSz="908050" rtl="0" eaLnBrk="1" fontAlgn="b"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FFFFFF"/>
                          </a:solidFill>
                          <a:effectLst/>
                          <a:latin typeface="Arial" panose="020B0604020202020204" pitchFamily="34" charset="0"/>
                          <a:ea typeface="MS PGothic" pitchFamily="34" charset="-128"/>
                          <a:cs typeface="Arial" panose="020B0604020202020204" pitchFamily="34" charset="0"/>
                        </a:rPr>
                        <a:t>Available on all </a:t>
                      </a:r>
                      <a:br>
                        <a:rPr kumimoji="0" lang="en-US" altLang="en-US" sz="900" b="1" i="0" u="none" strike="noStrike" cap="none" normalizeH="0" baseline="0" dirty="0">
                          <a:ln>
                            <a:noFill/>
                          </a:ln>
                          <a:solidFill>
                            <a:srgbClr val="FFFFFF"/>
                          </a:solidFill>
                          <a:effectLst/>
                          <a:latin typeface="Arial" panose="020B0604020202020204" pitchFamily="34" charset="0"/>
                          <a:ea typeface="MS PGothic" pitchFamily="34" charset="-128"/>
                          <a:cs typeface="Arial" panose="020B0604020202020204" pitchFamily="34" charset="0"/>
                        </a:rPr>
                      </a:br>
                      <a:r>
                        <a:rPr kumimoji="0" lang="en-US" altLang="en-US" sz="900" b="1" i="0" u="none" strike="noStrike" cap="none" normalizeH="0" baseline="0" dirty="0">
                          <a:ln>
                            <a:noFill/>
                          </a:ln>
                          <a:solidFill>
                            <a:srgbClr val="FFFFFF"/>
                          </a:solidFill>
                          <a:effectLst/>
                          <a:latin typeface="Arial" panose="020B0604020202020204" pitchFamily="34" charset="0"/>
                          <a:ea typeface="MS PGothic" pitchFamily="34" charset="-128"/>
                          <a:cs typeface="Arial" panose="020B0604020202020204" pitchFamily="34" charset="0"/>
                        </a:rPr>
                        <a:t>UW classes</a:t>
                      </a:r>
                    </a:p>
                  </a:txBody>
                  <a:tcPr marR="62326" marT="12552" marB="1255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15CA6"/>
                    </a:solidFill>
                  </a:tcPr>
                </a:tc>
                <a:tc>
                  <a:txBody>
                    <a:bodyPr/>
                    <a:lstStyle>
                      <a:lvl1pPr defTabSz="908050" eaLnBrk="0" hangingPunct="0">
                        <a:spcBef>
                          <a:spcPts val="1200"/>
                        </a:spcBef>
                        <a:buClr>
                          <a:srgbClr val="00A4E4"/>
                        </a:buClr>
                        <a:buFont typeface="Wingdings" pitchFamily="2" charset="2"/>
                        <a:defRPr sz="1200">
                          <a:solidFill>
                            <a:srgbClr val="000000"/>
                          </a:solidFill>
                          <a:latin typeface="Arial" pitchFamily="34" charset="0"/>
                          <a:ea typeface="MS PGothic" pitchFamily="34" charset="-128"/>
                          <a:cs typeface="Arial" pitchFamily="34" charset="0"/>
                        </a:defRPr>
                      </a:lvl1pPr>
                      <a:lvl2pPr marL="742950" indent="-285750" defTabSz="908050" eaLnBrk="0" hangingPunct="0">
                        <a:spcBef>
                          <a:spcPts val="300"/>
                        </a:spcBef>
                        <a:buClr>
                          <a:srgbClr val="00A4E4"/>
                        </a:buClr>
                        <a:buFont typeface="Arial" pitchFamily="34" charset="0"/>
                        <a:defRPr sz="1000">
                          <a:solidFill>
                            <a:srgbClr val="000000"/>
                          </a:solidFill>
                          <a:latin typeface="Arial" pitchFamily="34" charset="0"/>
                          <a:ea typeface="MS PGothic" pitchFamily="34" charset="-128"/>
                          <a:cs typeface="Arial" pitchFamily="34" charset="0"/>
                        </a:defRPr>
                      </a:lvl2pPr>
                      <a:lvl3pPr marL="11430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3pPr>
                      <a:lvl4pPr marL="16002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4pPr>
                      <a:lvl5pPr marL="20574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5pPr>
                      <a:lvl6pPr marL="25146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6pPr>
                      <a:lvl7pPr marL="29718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7pPr>
                      <a:lvl8pPr marL="34290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8pPr>
                      <a:lvl9pPr marL="38862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9pPr>
                    </a:lstStyle>
                    <a:p>
                      <a:pPr marL="0" marR="0" lvl="0" indent="0" algn="l" defTabSz="908050" rtl="0" eaLnBrk="1" fontAlgn="auto" latinLnBrk="0" hangingPunct="1">
                        <a:lnSpc>
                          <a:spcPct val="100000"/>
                        </a:lnSpc>
                        <a:spcBef>
                          <a:spcPts val="0"/>
                        </a:spcBef>
                        <a:spcAft>
                          <a:spcPts val="1000"/>
                        </a:spcAft>
                        <a:buClrTx/>
                        <a:buSzTx/>
                        <a:buFontTx/>
                        <a:buNone/>
                        <a:tabLst/>
                      </a:pPr>
                      <a:endParaRPr kumimoji="0" lang="en-US" altLang="en-US" sz="900" b="1" i="0" u="none" strike="noStrike" cap="none" normalizeH="0" baseline="0" dirty="0">
                        <a:ln>
                          <a:noFill/>
                        </a:ln>
                        <a:solidFill>
                          <a:srgbClr val="92D050"/>
                        </a:solidFill>
                        <a:effectLst/>
                        <a:latin typeface="Arial" panose="020B0604020202020204" pitchFamily="34" charset="0"/>
                        <a:ea typeface="SimSun" pitchFamily="2" charset="-122"/>
                        <a:cs typeface="Arial" panose="020B0604020202020204" pitchFamily="34" charset="0"/>
                      </a:endParaRPr>
                    </a:p>
                  </a:txBody>
                  <a:tcPr marR="12552" marT="12552" marB="1255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A8E1">
                        <a:alpha val="25000"/>
                      </a:srgbClr>
                    </a:solidFill>
                  </a:tcPr>
                </a:tc>
                <a:tc>
                  <a:txBody>
                    <a:bodyPr/>
                    <a:lstStyle/>
                    <a:p>
                      <a:pPr marL="0" marR="0" lvl="0" indent="0" algn="l" defTabSz="908050" rtl="0" eaLnBrk="1" fontAlgn="auto" latinLnBrk="0" hangingPunct="1">
                        <a:lnSpc>
                          <a:spcPct val="100000"/>
                        </a:lnSpc>
                        <a:spcBef>
                          <a:spcPts val="0"/>
                        </a:spcBef>
                        <a:spcAft>
                          <a:spcPts val="100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ea typeface="SimSun" pitchFamily="2" charset="-122"/>
                          <a:cs typeface="Arial" panose="020B0604020202020204" pitchFamily="34" charset="0"/>
                        </a:rPr>
                        <a:t>Ages 0-70: Table C or better</a:t>
                      </a:r>
                    </a:p>
                    <a:p>
                      <a:pPr marL="0" marR="0" lvl="0" indent="0" algn="l" defTabSz="908050" rtl="0" eaLnBrk="1" fontAlgn="auto" latinLnBrk="0" hangingPunct="1">
                        <a:lnSpc>
                          <a:spcPct val="100000"/>
                        </a:lnSpc>
                        <a:spcBef>
                          <a:spcPts val="0"/>
                        </a:spcBef>
                        <a:spcAft>
                          <a:spcPts val="100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ea typeface="SimSun" pitchFamily="2" charset="-122"/>
                          <a:cs typeface="Arial" panose="020B0604020202020204" pitchFamily="34" charset="0"/>
                        </a:rPr>
                        <a:t>Ages 71-79: Standard or Better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900" b="0"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Chronic illness </a:t>
                      </a:r>
                      <a:r>
                        <a:rPr kumimoji="0" lang="en-US" altLang="en-US" sz="900" b="0"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cannot be added to table 4 or higher</a:t>
                      </a:r>
                      <a:br>
                        <a:rPr kumimoji="0" lang="en-US" altLang="en-US" sz="900" b="0"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br>
                      <a: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Critical Illness</a:t>
                      </a:r>
                      <a:r>
                        <a:rPr kumimoji="0" lang="en-US" altLang="en-US" sz="900" b="0"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 cannot be </a:t>
                      </a:r>
                      <a:br>
                        <a:rPr kumimoji="0" lang="en-US" altLang="en-US" sz="900" b="0"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br>
                      <a:r>
                        <a:rPr kumimoji="0" lang="en-US" altLang="en-US" sz="900" b="0"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added to table rated classes</a:t>
                      </a: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08050" rtl="0" eaLnBrk="1" fontAlgn="auto" latinLnBrk="0" hangingPunct="1">
                        <a:lnSpc>
                          <a:spcPct val="100000"/>
                        </a:lnSpc>
                        <a:spcBef>
                          <a:spcPts val="0"/>
                        </a:spcBef>
                        <a:spcAft>
                          <a:spcPts val="0"/>
                        </a:spcAft>
                        <a:buClrTx/>
                        <a:buSzTx/>
                        <a:buFontTx/>
                        <a:buNone/>
                        <a:tabLst/>
                      </a:pPr>
                      <a: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Chronic &amp; Critical illness </a:t>
                      </a:r>
                      <a:b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br>
                      <a: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not available for applicants </a:t>
                      </a:r>
                      <a:b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br>
                      <a: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65 or older</a:t>
                      </a:r>
                    </a:p>
                  </a:txBody>
                  <a:tcPr marR="12552" marT="12552" marB="1255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Chronic illness </a:t>
                      </a:r>
                      <a:br>
                        <a:rPr kumimoji="0" lang="en-US" altLang="en-US" sz="900" b="1"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br>
                      <a:r>
                        <a:rPr kumimoji="0" lang="en-US" altLang="en-US" sz="900" b="0" i="0" u="none" strike="noStrike" cap="none" normalizeH="0" baseline="0" dirty="0">
                          <a:ln>
                            <a:noFill/>
                          </a:ln>
                          <a:solidFill>
                            <a:srgbClr val="000000"/>
                          </a:solidFill>
                          <a:effectLst/>
                          <a:latin typeface="Arial" panose="020B0604020202020204" pitchFamily="34" charset="0"/>
                          <a:ea typeface="SimSun" pitchFamily="2" charset="-122"/>
                          <a:cs typeface="Arial" panose="020B0604020202020204" pitchFamily="34" charset="0"/>
                        </a:rPr>
                        <a:t>Subject to meeting underwriting eligibility requirements</a:t>
                      </a:r>
                    </a:p>
                  </a:txBody>
                  <a:tcPr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1000"/>
                        </a:spcAft>
                        <a:buClrTx/>
                        <a:buSzTx/>
                        <a:buFontTx/>
                        <a:buNone/>
                        <a:tabLst/>
                        <a:defRPr/>
                      </a:pPr>
                      <a:endParaRPr kumimoji="0" lang="en-US" altLang="en-US" sz="900" b="1" i="0" u="none" strike="noStrike" cap="none" normalizeH="0" baseline="0" dirty="0">
                        <a:ln>
                          <a:noFill/>
                        </a:ln>
                        <a:solidFill>
                          <a:srgbClr val="92D050"/>
                        </a:solidFill>
                        <a:effectLst/>
                        <a:latin typeface="Arial" panose="020B0604020202020204" pitchFamily="34" charset="0"/>
                        <a:ea typeface="SimSun" pitchFamily="2" charset="-122"/>
                        <a:cs typeface="Arial" panose="020B0604020202020204" pitchFamily="34" charset="0"/>
                      </a:endParaRPr>
                    </a:p>
                  </a:txBody>
                  <a:tcPr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bl>
          </a:graphicData>
        </a:graphic>
      </p:graphicFrame>
      <p:sp>
        <p:nvSpPr>
          <p:cNvPr id="11" name="TextBox 1"/>
          <p:cNvSpPr txBox="1">
            <a:spLocks noChangeArrowheads="1"/>
          </p:cNvSpPr>
          <p:nvPr/>
        </p:nvSpPr>
        <p:spPr bwMode="auto">
          <a:xfrm>
            <a:off x="1329873" y="6206891"/>
            <a:ext cx="3559628" cy="215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eaLnBrk="0" hangingPunct="0">
              <a:spcBef>
                <a:spcPts val="1200"/>
              </a:spcBef>
              <a:buClr>
                <a:srgbClr val="00A4E4"/>
              </a:buClr>
              <a:buFont typeface="Wingdings" pitchFamily="2" charset="2"/>
              <a:buChar char="§"/>
              <a:defRPr sz="14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buChar char="–"/>
              <a:defRPr sz="12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9pPr>
          </a:lstStyle>
          <a:p>
            <a:pPr defTabSz="455613" eaLnBrk="1" fontAlgn="base" hangingPunct="1">
              <a:spcBef>
                <a:spcPct val="0"/>
              </a:spcBef>
              <a:spcAft>
                <a:spcPct val="0"/>
              </a:spcAft>
              <a:buClrTx/>
              <a:buNone/>
            </a:pPr>
            <a:r>
              <a:rPr lang="en-US" altLang="en-US" sz="800" dirty="0">
                <a:solidFill>
                  <a:schemeClr val="tx1">
                    <a:lumMod val="85000"/>
                    <a:lumOff val="15000"/>
                  </a:schemeClr>
                </a:solidFill>
              </a:rPr>
              <a:t>* As of 6/9//2016.  </a:t>
            </a:r>
          </a:p>
        </p:txBody>
      </p:sp>
      <p:sp>
        <p:nvSpPr>
          <p:cNvPr id="12" name="Title 11">
            <a:extLst>
              <a:ext uri="{FF2B5EF4-FFF2-40B4-BE49-F238E27FC236}">
                <a16:creationId xmlns:a16="http://schemas.microsoft.com/office/drawing/2014/main" xmlns="" id="{439F1B91-60A9-E445-A4F4-A4EEBF44AE6C}"/>
              </a:ext>
            </a:extLst>
          </p:cNvPr>
          <p:cNvSpPr>
            <a:spLocks noGrp="1"/>
          </p:cNvSpPr>
          <p:nvPr>
            <p:ph type="title"/>
          </p:nvPr>
        </p:nvSpPr>
        <p:spPr>
          <a:xfrm>
            <a:off x="732367" y="337453"/>
            <a:ext cx="10727267" cy="466465"/>
          </a:xfrm>
        </p:spPr>
        <p:txBody>
          <a:bodyPr/>
          <a:lstStyle/>
          <a:p>
            <a:r>
              <a:rPr lang="en-US" b="0" dirty="0">
                <a:solidFill>
                  <a:schemeClr val="tx1">
                    <a:lumMod val="85000"/>
                    <a:lumOff val="15000"/>
                  </a:schemeClr>
                </a:solidFill>
              </a:rPr>
              <a:t>Accelerated Benefit Riders </a:t>
            </a:r>
            <a:r>
              <a:rPr lang="en-US" dirty="0"/>
              <a:t>CA only</a:t>
            </a:r>
          </a:p>
        </p:txBody>
      </p:sp>
      <p:pic>
        <p:nvPicPr>
          <p:cNvPr id="6" name="Picture 2" descr="C:\Users\tkeeble\AppData\Local\Microsoft\Windows\Temporary Internet Files\Content.Outlook\6X9M10NA\checkmark_gr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1616" y="5127864"/>
            <a:ext cx="468106" cy="402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15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ChangeArrowheads="1"/>
          </p:cNvSpPr>
          <p:nvPr/>
        </p:nvSpPr>
        <p:spPr bwMode="auto">
          <a:xfrm>
            <a:off x="3648076" y="1019861"/>
            <a:ext cx="184731" cy="646331"/>
          </a:xfrm>
          <a:prstGeom prst="rect">
            <a:avLst/>
          </a:prstGeom>
          <a:noFill/>
          <a:ln w="9525">
            <a:noFill/>
            <a:miter lim="800000"/>
            <a:headEnd/>
            <a:tailEnd/>
          </a:ln>
        </p:spPr>
        <p:txBody>
          <a:bodyPr wrap="none" anchor="ctr">
            <a:spAutoFit/>
          </a:bodyPr>
          <a:lstStyle/>
          <a:p>
            <a:pPr fontAlgn="base">
              <a:spcBef>
                <a:spcPct val="0"/>
              </a:spcBef>
              <a:spcAft>
                <a:spcPct val="0"/>
              </a:spcAft>
            </a:pPr>
            <a:r>
              <a:rPr lang="en-US" altLang="en-US">
                <a:solidFill>
                  <a:srgbClr val="000000"/>
                </a:solidFill>
              </a:rPr>
              <a:t/>
            </a:r>
            <a:br>
              <a:rPr lang="en-US" altLang="en-US">
                <a:solidFill>
                  <a:srgbClr val="000000"/>
                </a:solidFill>
              </a:rPr>
            </a:br>
            <a:endParaRPr lang="en-US" altLang="en-US">
              <a:solidFill>
                <a:srgbClr val="000000"/>
              </a:solidFill>
            </a:endParaRPr>
          </a:p>
        </p:txBody>
      </p:sp>
      <p:sp>
        <p:nvSpPr>
          <p:cNvPr id="12" name="Title 11">
            <a:extLst>
              <a:ext uri="{FF2B5EF4-FFF2-40B4-BE49-F238E27FC236}">
                <a16:creationId xmlns:a16="http://schemas.microsoft.com/office/drawing/2014/main" xmlns="" id="{439F1B91-60A9-E445-A4F4-A4EEBF44AE6C}"/>
              </a:ext>
            </a:extLst>
          </p:cNvPr>
          <p:cNvSpPr>
            <a:spLocks noGrp="1"/>
          </p:cNvSpPr>
          <p:nvPr>
            <p:ph type="title"/>
          </p:nvPr>
        </p:nvSpPr>
        <p:spPr/>
        <p:txBody>
          <a:bodyPr/>
          <a:lstStyle/>
          <a:p>
            <a:r>
              <a:rPr lang="en-US" b="0" dirty="0">
                <a:solidFill>
                  <a:schemeClr val="tx1">
                    <a:lumMod val="85000"/>
                    <a:lumOff val="15000"/>
                  </a:schemeClr>
                </a:solidFill>
              </a:rPr>
              <a:t>Accelerated Benefit Riders </a:t>
            </a:r>
            <a:r>
              <a:rPr lang="en-US" dirty="0"/>
              <a:t>CA only</a:t>
            </a:r>
          </a:p>
        </p:txBody>
      </p:sp>
      <p:graphicFrame>
        <p:nvGraphicFramePr>
          <p:cNvPr id="35" name="Table 34">
            <a:extLst>
              <a:ext uri="{FF2B5EF4-FFF2-40B4-BE49-F238E27FC236}">
                <a16:creationId xmlns:a16="http://schemas.microsoft.com/office/drawing/2014/main" xmlns="" id="{C2676997-76B7-2F45-BEA0-047D1B39E6EB}"/>
              </a:ext>
            </a:extLst>
          </p:cNvPr>
          <p:cNvGraphicFramePr>
            <a:graphicFrameLocks noGrp="1"/>
          </p:cNvGraphicFramePr>
          <p:nvPr>
            <p:extLst>
              <p:ext uri="{D42A27DB-BD31-4B8C-83A1-F6EECF244321}">
                <p14:modId xmlns:p14="http://schemas.microsoft.com/office/powerpoint/2010/main" val="3118148913"/>
              </p:ext>
            </p:extLst>
          </p:nvPr>
        </p:nvGraphicFramePr>
        <p:xfrm>
          <a:off x="326570" y="930987"/>
          <a:ext cx="11560631" cy="4867827"/>
        </p:xfrm>
        <a:graphic>
          <a:graphicData uri="http://schemas.openxmlformats.org/drawingml/2006/table">
            <a:tbl>
              <a:tblPr>
                <a:tableStyleId>{5C22544A-7EE6-4342-B048-85BDC9FD1C3A}</a:tableStyleId>
              </a:tblPr>
              <a:tblGrid>
                <a:gridCol w="947059">
                  <a:extLst>
                    <a:ext uri="{9D8B030D-6E8A-4147-A177-3AD203B41FA5}">
                      <a16:colId xmlns:a16="http://schemas.microsoft.com/office/drawing/2014/main" xmlns="" val="20000"/>
                    </a:ext>
                  </a:extLst>
                </a:gridCol>
                <a:gridCol w="1741714">
                  <a:extLst>
                    <a:ext uri="{9D8B030D-6E8A-4147-A177-3AD203B41FA5}">
                      <a16:colId xmlns:a16="http://schemas.microsoft.com/office/drawing/2014/main" xmlns="" val="20001"/>
                    </a:ext>
                  </a:extLst>
                </a:gridCol>
                <a:gridCol w="1721158">
                  <a:extLst>
                    <a:ext uri="{9D8B030D-6E8A-4147-A177-3AD203B41FA5}">
                      <a16:colId xmlns:a16="http://schemas.microsoft.com/office/drawing/2014/main" xmlns="" val="20006"/>
                    </a:ext>
                  </a:extLst>
                </a:gridCol>
                <a:gridCol w="1787675">
                  <a:extLst>
                    <a:ext uri="{9D8B030D-6E8A-4147-A177-3AD203B41FA5}">
                      <a16:colId xmlns:a16="http://schemas.microsoft.com/office/drawing/2014/main" xmlns="" val="20002"/>
                    </a:ext>
                  </a:extLst>
                </a:gridCol>
                <a:gridCol w="1787675">
                  <a:extLst>
                    <a:ext uri="{9D8B030D-6E8A-4147-A177-3AD203B41FA5}">
                      <a16:colId xmlns:a16="http://schemas.microsoft.com/office/drawing/2014/main" xmlns="" val="20003"/>
                    </a:ext>
                  </a:extLst>
                </a:gridCol>
                <a:gridCol w="1787675">
                  <a:extLst>
                    <a:ext uri="{9D8B030D-6E8A-4147-A177-3AD203B41FA5}">
                      <a16:colId xmlns:a16="http://schemas.microsoft.com/office/drawing/2014/main" xmlns="" val="20004"/>
                    </a:ext>
                  </a:extLst>
                </a:gridCol>
                <a:gridCol w="1787675">
                  <a:extLst>
                    <a:ext uri="{9D8B030D-6E8A-4147-A177-3AD203B41FA5}">
                      <a16:colId xmlns:a16="http://schemas.microsoft.com/office/drawing/2014/main" xmlns="" val="20005"/>
                    </a:ext>
                  </a:extLst>
                </a:gridCol>
              </a:tblGrid>
              <a:tr h="547680">
                <a:tc>
                  <a:txBody>
                    <a:bodyPr/>
                    <a:lstStyle/>
                    <a:p>
                      <a:pPr algn="l"/>
                      <a:endParaRPr lang="en-US" sz="1000" b="1" dirty="0">
                        <a:solidFill>
                          <a:srgbClr val="FFFFFF"/>
                        </a:solidFill>
                        <a:effectLst/>
                        <a:latin typeface="Arial" panose="020B0604020202020204" pitchFamily="34" charset="0"/>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15000"/>
                        </a:lnSpc>
                        <a:spcBef>
                          <a:spcPts val="0"/>
                        </a:spcBef>
                        <a:spcAft>
                          <a:spcPts val="0"/>
                        </a:spcAft>
                      </a:pPr>
                      <a:r>
                        <a:rPr lang="en-US" sz="1000" b="1" kern="1200" dirty="0" smtClean="0">
                          <a:solidFill>
                            <a:srgbClr val="FFFFFF"/>
                          </a:solidFill>
                          <a:effectLst/>
                          <a:latin typeface="Arial" panose="020B0604020202020204" pitchFamily="34" charset="0"/>
                          <a:cs typeface="Arial" panose="020B0604020202020204" pitchFamily="34" charset="0"/>
                        </a:rPr>
                        <a:t>AGL </a:t>
                      </a:r>
                      <a:r>
                        <a:rPr lang="en-US" sz="1000" b="1" kern="1200" dirty="0">
                          <a:solidFill>
                            <a:srgbClr val="FFFFFF"/>
                          </a:solidFill>
                          <a:effectLst/>
                          <a:latin typeface="Arial" panose="020B0604020202020204" pitchFamily="34" charset="0"/>
                          <a:cs typeface="Arial" panose="020B0604020202020204" pitchFamily="34" charset="0"/>
                        </a:rPr>
                        <a:t>Accelerated </a:t>
                      </a:r>
                      <a:br>
                        <a:rPr lang="en-US" sz="1000" b="1" kern="1200" dirty="0">
                          <a:solidFill>
                            <a:srgbClr val="FFFFFF"/>
                          </a:solidFill>
                          <a:effectLst/>
                          <a:latin typeface="Arial" panose="020B0604020202020204" pitchFamily="34" charset="0"/>
                          <a:cs typeface="Arial" panose="020B0604020202020204" pitchFamily="34" charset="0"/>
                        </a:rPr>
                      </a:br>
                      <a:r>
                        <a:rPr lang="en-US" sz="1000" b="1" kern="1200" dirty="0">
                          <a:solidFill>
                            <a:srgbClr val="FFFFFF"/>
                          </a:solidFill>
                          <a:effectLst/>
                          <a:latin typeface="Arial" panose="020B0604020202020204" pitchFamily="34" charset="0"/>
                          <a:cs typeface="Arial" panose="020B0604020202020204" pitchFamily="34" charset="0"/>
                        </a:rPr>
                        <a:t>Benefit Riders</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fontAlgn="base">
                        <a:lnSpc>
                          <a:spcPct val="115000"/>
                        </a:lnSpc>
                        <a:spcBef>
                          <a:spcPts val="0"/>
                        </a:spcBef>
                        <a:spcAft>
                          <a:spcPts val="0"/>
                        </a:spcAft>
                      </a:pPr>
                      <a:r>
                        <a:rPr lang="en-US" sz="1000" b="1" dirty="0" smtClean="0">
                          <a:solidFill>
                            <a:srgbClr val="FFFFFF"/>
                          </a:solidFill>
                          <a:effectLst/>
                          <a:latin typeface="Arial" panose="020B0604020202020204" pitchFamily="34" charset="0"/>
                          <a:ea typeface="SimSun"/>
                          <a:cs typeface="Arial" panose="020B0604020202020204" pitchFamily="34" charset="0"/>
                        </a:rPr>
                        <a:t>Columbus Life</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marR="0" algn="ctr" fontAlgn="base">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American National  Accelerated Benefits Riders</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marR="0" indent="0" algn="ctr" defTabSz="457200" rtl="0" eaLnBrk="1" fontAlgn="b" latinLnBrk="0" hangingPunct="1">
                        <a:lnSpc>
                          <a:spcPct val="115000"/>
                        </a:lnSpc>
                        <a:spcBef>
                          <a:spcPts val="0"/>
                        </a:spcBef>
                        <a:spcAft>
                          <a:spcPts val="0"/>
                        </a:spcAft>
                        <a:buClrTx/>
                        <a:buSzTx/>
                        <a:buFontTx/>
                        <a:buNone/>
                        <a:tabLst/>
                        <a:defRPr/>
                      </a:pPr>
                      <a:r>
                        <a:rPr lang="en-US" sz="1000" b="1" kern="1200" dirty="0">
                          <a:solidFill>
                            <a:srgbClr val="FFFFFF"/>
                          </a:solidFill>
                          <a:effectLst/>
                          <a:latin typeface="Arial" panose="020B0604020202020204" pitchFamily="34" charset="0"/>
                          <a:cs typeface="Arial" panose="020B0604020202020204" pitchFamily="34" charset="0"/>
                        </a:rPr>
                        <a:t>LSW Accelerated </a:t>
                      </a:r>
                      <a:br>
                        <a:rPr lang="en-US" sz="1000" b="1" kern="1200" dirty="0">
                          <a:solidFill>
                            <a:srgbClr val="FFFFFF"/>
                          </a:solidFill>
                          <a:effectLst/>
                          <a:latin typeface="Arial" panose="020B0604020202020204" pitchFamily="34" charset="0"/>
                          <a:cs typeface="Arial" panose="020B0604020202020204" pitchFamily="34" charset="0"/>
                        </a:rPr>
                      </a:br>
                      <a:r>
                        <a:rPr lang="en-US" sz="1000" b="1" kern="1200" dirty="0">
                          <a:solidFill>
                            <a:srgbClr val="FFFFFF"/>
                          </a:solidFill>
                          <a:effectLst/>
                          <a:latin typeface="Arial" panose="020B0604020202020204" pitchFamily="34" charset="0"/>
                          <a:cs typeface="Arial" panose="020B0604020202020204" pitchFamily="34" charset="0"/>
                        </a:rPr>
                        <a:t>Benefits Riders</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marR="0" algn="ctr" fontAlgn="base">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North American Accelerated Death Benefit</a:t>
                      </a:r>
                      <a:r>
                        <a:rPr lang="en-US" sz="1000" b="1" kern="1200" baseline="0" dirty="0">
                          <a:solidFill>
                            <a:srgbClr val="FFFFFF"/>
                          </a:solidFill>
                          <a:effectLst/>
                          <a:latin typeface="Arial" panose="020B0604020202020204" pitchFamily="34" charset="0"/>
                          <a:cs typeface="Arial" panose="020B0604020202020204" pitchFamily="34" charset="0"/>
                        </a:rPr>
                        <a:t> Endorsement</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marR="0" algn="ctr" fontAlgn="b">
                        <a:lnSpc>
                          <a:spcPct val="115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Transamerica </a:t>
                      </a:r>
                      <a:br>
                        <a:rPr lang="en-US" sz="1000" b="1" kern="1200" dirty="0">
                          <a:solidFill>
                            <a:srgbClr val="FFFFFF"/>
                          </a:solidFill>
                          <a:effectLst/>
                          <a:latin typeface="Arial" panose="020B0604020202020204" pitchFamily="34" charset="0"/>
                          <a:ea typeface="+mn-ea"/>
                          <a:cs typeface="Arial" panose="020B0604020202020204" pitchFamily="34" charset="0"/>
                        </a:rPr>
                      </a:br>
                      <a:r>
                        <a:rPr lang="en-US" sz="1000" b="1" kern="1200" dirty="0">
                          <a:solidFill>
                            <a:srgbClr val="FFFFFF"/>
                          </a:solidFill>
                          <a:effectLst/>
                          <a:latin typeface="Arial" panose="020B0604020202020204" pitchFamily="34" charset="0"/>
                          <a:ea typeface="SimSun"/>
                          <a:cs typeface="Arial" panose="020B0604020202020204" pitchFamily="34" charset="0"/>
                        </a:rPr>
                        <a:t>Trendsetter</a:t>
                      </a:r>
                      <a:r>
                        <a:rPr lang="en-US" sz="1000" b="1" kern="1200" baseline="30000" dirty="0">
                          <a:solidFill>
                            <a:srgbClr val="FFFFFF"/>
                          </a:solidFill>
                          <a:effectLst/>
                          <a:latin typeface="Arial" panose="020B0604020202020204" pitchFamily="34" charset="0"/>
                          <a:ea typeface="SimSun"/>
                          <a:cs typeface="Arial" panose="020B0604020202020204" pitchFamily="34" charset="0"/>
                        </a:rPr>
                        <a:t>©</a:t>
                      </a:r>
                      <a:r>
                        <a:rPr lang="en-US" sz="1000" b="1" kern="1200" dirty="0">
                          <a:solidFill>
                            <a:srgbClr val="FFFFFF"/>
                          </a:solidFill>
                          <a:effectLst/>
                          <a:latin typeface="Arial" panose="020B0604020202020204" pitchFamily="34" charset="0"/>
                          <a:ea typeface="SimSun"/>
                          <a:cs typeface="Arial" panose="020B0604020202020204" pitchFamily="34" charset="0"/>
                        </a:rPr>
                        <a:t> LB </a:t>
                      </a:r>
                      <a:r>
                        <a:rPr lang="en-US" sz="1000" b="1" kern="1200" dirty="0">
                          <a:solidFill>
                            <a:srgbClr val="FFFFFF"/>
                          </a:solidFill>
                          <a:effectLst/>
                          <a:latin typeface="Arial" panose="020B0604020202020204" pitchFamily="34" charset="0"/>
                          <a:ea typeface="+mn-ea"/>
                          <a:cs typeface="Arial" panose="020B0604020202020204" pitchFamily="34" charset="0"/>
                        </a:rPr>
                        <a:t>Accelerated Death Benefits</a:t>
                      </a:r>
                    </a:p>
                  </a:txBody>
                  <a:tcPr marL="62326" marR="62326" marT="31163" marB="31163"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xmlns="" val="10000"/>
                  </a:ext>
                </a:extLst>
              </a:tr>
              <a:tr h="515441">
                <a:tc>
                  <a:txBody>
                    <a:bodyPr/>
                    <a:lstStyle/>
                    <a:p>
                      <a:pPr marL="0" marR="0" algn="ctr" fontAlgn="b">
                        <a:lnSpc>
                          <a:spcPct val="115000"/>
                        </a:lnSpc>
                        <a:spcBef>
                          <a:spcPts val="0"/>
                        </a:spcBef>
                        <a:spcAft>
                          <a:spcPts val="0"/>
                        </a:spcAft>
                      </a:pPr>
                      <a:r>
                        <a:rPr lang="en-US" sz="1000" b="1" dirty="0">
                          <a:solidFill>
                            <a:srgbClr val="FFFFFF"/>
                          </a:solidFill>
                          <a:effectLst/>
                          <a:latin typeface="Arial" panose="020B0604020202020204" pitchFamily="34" charset="0"/>
                          <a:cs typeface="Arial" panose="020B0604020202020204" pitchFamily="34" charset="0"/>
                        </a:rPr>
                        <a:t>Available Chassis </a:t>
                      </a:r>
                      <a:endParaRPr lang="en-US" sz="1000" b="1" dirty="0">
                        <a:solidFill>
                          <a:srgbClr val="FFFFFF"/>
                        </a:solidFill>
                        <a:effectLst/>
                        <a:latin typeface="Arial" panose="020B0604020202020204" pitchFamily="34" charset="0"/>
                        <a:ea typeface="SimSun"/>
                        <a:cs typeface="Arial" panose="020B0604020202020204" pitchFamily="34" charset="0"/>
                      </a:endParaRPr>
                    </a:p>
                  </a:txBody>
                  <a:tcPr marL="12552" marR="62326"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Term, Guarantee UL, </a:t>
                      </a:r>
                    </a:p>
                    <a:p>
                      <a:pPr marL="0" marR="0" algn="ctr">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Indexed UL, UL</a:t>
                      </a: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kern="1200" dirty="0" smtClean="0">
                          <a:solidFill>
                            <a:srgbClr val="FFFFFF"/>
                          </a:solidFill>
                          <a:effectLst/>
                          <a:latin typeface="Arial" panose="020B0604020202020204" pitchFamily="34" charset="0"/>
                          <a:cs typeface="Arial" panose="020B0604020202020204" pitchFamily="34" charset="0"/>
                        </a:rPr>
                        <a:t>Term, IUL, UL, VUL</a:t>
                      </a:r>
                      <a:endParaRPr lang="en-US" sz="1000" b="1" kern="1200" dirty="0">
                        <a:solidFill>
                          <a:srgbClr val="FFFFFF"/>
                        </a:solidFill>
                        <a:effectLst/>
                        <a:latin typeface="Arial" panose="020B0604020202020204" pitchFamily="34" charset="0"/>
                        <a:cs typeface="Arial" panose="020B0604020202020204" pitchFamily="34" charset="0"/>
                      </a:endParaRP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kern="1200" dirty="0">
                          <a:solidFill>
                            <a:srgbClr val="FFFFFF"/>
                          </a:solidFill>
                          <a:effectLst/>
                          <a:latin typeface="Arial" panose="020B0604020202020204" pitchFamily="34" charset="0"/>
                          <a:cs typeface="Arial" panose="020B0604020202020204" pitchFamily="34" charset="0"/>
                        </a:rPr>
                        <a:t>Term, Guaranteed UL, </a:t>
                      </a:r>
                      <a:br>
                        <a:rPr lang="en-US" sz="1000" b="1" kern="1200" dirty="0">
                          <a:solidFill>
                            <a:srgbClr val="FFFFFF"/>
                          </a:solidFill>
                          <a:effectLst/>
                          <a:latin typeface="Arial" panose="020B0604020202020204" pitchFamily="34" charset="0"/>
                          <a:cs typeface="Arial" panose="020B0604020202020204" pitchFamily="34" charset="0"/>
                        </a:rPr>
                      </a:br>
                      <a:r>
                        <a:rPr lang="en-US" sz="1000" b="1" kern="1200" dirty="0">
                          <a:solidFill>
                            <a:srgbClr val="FFFFFF"/>
                          </a:solidFill>
                          <a:effectLst/>
                          <a:latin typeface="Arial" panose="020B0604020202020204" pitchFamily="34" charset="0"/>
                          <a:cs typeface="Arial" panose="020B0604020202020204" pitchFamily="34" charset="0"/>
                        </a:rPr>
                        <a:t>Indexed  UL</a:t>
                      </a: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sz="1000" b="1" kern="1200" dirty="0">
                          <a:solidFill>
                            <a:srgbClr val="FFFFFF"/>
                          </a:solidFill>
                          <a:effectLst/>
                          <a:latin typeface="Arial" panose="020B0604020202020204" pitchFamily="34" charset="0"/>
                          <a:cs typeface="Arial" panose="020B0604020202020204" pitchFamily="34" charset="0"/>
                        </a:rPr>
                        <a:t>Term, Indexed UL, UL</a:t>
                      </a: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dirty="0">
                          <a:solidFill>
                            <a:srgbClr val="FFFFFF"/>
                          </a:solidFill>
                          <a:effectLst/>
                          <a:latin typeface="Arial" panose="020B0604020202020204" pitchFamily="34" charset="0"/>
                          <a:ea typeface="SimSun"/>
                          <a:cs typeface="Arial" panose="020B0604020202020204" pitchFamily="34" charset="0"/>
                        </a:rPr>
                        <a:t>Guarantee UL, </a:t>
                      </a:r>
                      <a:br>
                        <a:rPr lang="en-US" sz="1000" b="1" dirty="0">
                          <a:solidFill>
                            <a:srgbClr val="FFFFFF"/>
                          </a:solidFill>
                          <a:effectLst/>
                          <a:latin typeface="Arial" panose="020B0604020202020204" pitchFamily="34" charset="0"/>
                          <a:ea typeface="SimSun"/>
                          <a:cs typeface="Arial" panose="020B0604020202020204" pitchFamily="34" charset="0"/>
                        </a:rPr>
                      </a:br>
                      <a:r>
                        <a:rPr lang="en-US" sz="1000" b="1" dirty="0">
                          <a:solidFill>
                            <a:srgbClr val="FFFFFF"/>
                          </a:solidFill>
                          <a:effectLst/>
                          <a:latin typeface="Arial" panose="020B0604020202020204" pitchFamily="34" charset="0"/>
                          <a:ea typeface="SimSun"/>
                          <a:cs typeface="Arial" panose="020B0604020202020204" pitchFamily="34" charset="0"/>
                        </a:rPr>
                        <a:t>Indexed UL</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tc>
                  <a:txBody>
                    <a:bodyPr/>
                    <a:lstStyle/>
                    <a:p>
                      <a:pPr marL="0" marR="0" algn="ctr">
                        <a:lnSpc>
                          <a:spcPct val="115000"/>
                        </a:lnSpc>
                        <a:spcBef>
                          <a:spcPts val="0"/>
                        </a:spcBef>
                        <a:spcAft>
                          <a:spcPts val="0"/>
                        </a:spcAft>
                      </a:pPr>
                      <a:r>
                        <a:rPr lang="en-US" sz="1000" b="1" kern="1200" dirty="0">
                          <a:solidFill>
                            <a:srgbClr val="FFFFFF"/>
                          </a:solidFill>
                          <a:effectLst/>
                          <a:latin typeface="Arial" panose="020B0604020202020204" pitchFamily="34" charset="0"/>
                          <a:ea typeface="SimSun"/>
                          <a:cs typeface="Arial" panose="020B0604020202020204" pitchFamily="34" charset="0"/>
                        </a:rPr>
                        <a:t>Term </a:t>
                      </a:r>
                      <a:r>
                        <a:rPr lang="en-US" sz="1000" b="1" kern="1200" dirty="0" smtClean="0">
                          <a:solidFill>
                            <a:srgbClr val="FFFFFF"/>
                          </a:solidFill>
                          <a:effectLst/>
                          <a:latin typeface="Arial" panose="020B0604020202020204" pitchFamily="34" charset="0"/>
                          <a:ea typeface="SimSun"/>
                          <a:cs typeface="Arial" panose="020B0604020202020204" pitchFamily="34" charset="0"/>
                        </a:rPr>
                        <a:t>Only</a:t>
                      </a:r>
                      <a:endParaRPr lang="en-US" sz="1000" b="1" kern="1200" dirty="0">
                        <a:solidFill>
                          <a:srgbClr val="FFFFFF"/>
                        </a:solidFill>
                        <a:effectLst/>
                        <a:latin typeface="Arial" panose="020B0604020202020204" pitchFamily="34" charset="0"/>
                        <a:ea typeface="SimSun"/>
                        <a:cs typeface="Arial" panose="020B0604020202020204" pitchFamily="34" charset="0"/>
                      </a:endParaRPr>
                    </a:p>
                  </a:txBody>
                  <a:tcPr marL="12552" marR="12552" marT="12552" marB="1255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1E67"/>
                    </a:solidFill>
                  </a:tcPr>
                </a:tc>
                <a:extLst>
                  <a:ext uri="{0D108BD9-81ED-4DB2-BD59-A6C34878D82A}">
                    <a16:rowId xmlns:a16="http://schemas.microsoft.com/office/drawing/2014/main" xmlns="" val="10001"/>
                  </a:ext>
                </a:extLst>
              </a:tr>
              <a:tr h="914400">
                <a:tc>
                  <a:txBody>
                    <a:bodyPr/>
                    <a:lstStyle/>
                    <a:p>
                      <a:pPr marL="0" marR="0" algn="l" fontAlgn="b">
                        <a:lnSpc>
                          <a:spcPct val="100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Chronic Illness </a:t>
                      </a:r>
                      <a:br>
                        <a:rPr lang="en-US" sz="1000" b="1" kern="1200" dirty="0">
                          <a:solidFill>
                            <a:srgbClr val="FFFFFF"/>
                          </a:solidFill>
                          <a:effectLst/>
                          <a:latin typeface="Arial" panose="020B0604020202020204" pitchFamily="34" charset="0"/>
                          <a:ea typeface="+mn-ea"/>
                          <a:cs typeface="Arial" panose="020B0604020202020204" pitchFamily="34" charset="0"/>
                        </a:rPr>
                      </a:br>
                      <a:r>
                        <a:rPr lang="en-US" sz="1000" b="1" kern="1200" dirty="0">
                          <a:solidFill>
                            <a:srgbClr val="FFFFFF"/>
                          </a:solidFill>
                          <a:effectLst/>
                          <a:latin typeface="Arial" panose="020B0604020202020204" pitchFamily="34" charset="0"/>
                          <a:ea typeface="+mn-ea"/>
                          <a:cs typeface="Arial" panose="020B0604020202020204" pitchFamily="34" charset="0"/>
                        </a:rPr>
                        <a:t>Qualifying Conditions</a:t>
                      </a:r>
                    </a:p>
                  </a:txBody>
                  <a:tcPr marT="91440" marB="9144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15CA6"/>
                    </a:solidFill>
                  </a:tcPr>
                </a:tc>
                <a:tc>
                  <a:txBody>
                    <a:bodyPr/>
                    <a:lstStyle/>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Unable to perform two of the six daily activities (ADLs) of living without assistance or ;</a:t>
                      </a:r>
                    </a:p>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spc="-20" baseline="0" dirty="0">
                          <a:solidFill>
                            <a:schemeClr val="tx1">
                              <a:lumMod val="85000"/>
                              <a:lumOff val="15000"/>
                            </a:schemeClr>
                          </a:solidFill>
                          <a:effectLst/>
                          <a:latin typeface="Arial" panose="020B0604020202020204" pitchFamily="34" charset="0"/>
                          <a:ea typeface="SimSun"/>
                          <a:cs typeface="Arial" panose="020B0604020202020204" pitchFamily="34" charset="0"/>
                        </a:rPr>
                        <a:t>Severe cognitive impairment.</a:t>
                      </a:r>
                    </a:p>
                  </a:txBody>
                  <a:tcPr marT="9144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A8E1">
                        <a:alpha val="25000"/>
                      </a:srgbClr>
                    </a:solidFill>
                  </a:tcPr>
                </a:tc>
                <a:tc>
                  <a:txBody>
                    <a:bodyPr/>
                    <a:lstStyle/>
                    <a:p>
                      <a:pPr marL="119063" marR="0" lvl="0" indent="-119063" algn="l">
                        <a:lnSpc>
                          <a:spcPct val="115000"/>
                        </a:lnSpc>
                        <a:spcBef>
                          <a:spcPts val="0"/>
                        </a:spcBef>
                        <a:spcAft>
                          <a:spcPts val="0"/>
                        </a:spcAft>
                        <a:buSzPts val="900"/>
                        <a:buFont typeface="Arial" panose="020B0604020202020204" pitchFamily="34" charset="0"/>
                        <a:buChar char="•"/>
                      </a:pPr>
                      <a:r>
                        <a:rPr lang="en-US" sz="1000" dirty="0" smtClean="0">
                          <a:effectLst/>
                          <a:latin typeface="Calibri" panose="020F0502020204030204" pitchFamily="34" charset="0"/>
                          <a:ea typeface="SimSun"/>
                          <a:cs typeface="Calibri" panose="020F0502020204030204" pitchFamily="34" charset="0"/>
                        </a:rPr>
                        <a:t>Unable to perform two of the six daily activities (ADLs)</a:t>
                      </a:r>
                      <a:r>
                        <a:rPr lang="en-US" sz="1000" baseline="0" dirty="0" smtClean="0">
                          <a:effectLst/>
                          <a:latin typeface="Calibri" panose="020F0502020204030204" pitchFamily="34" charset="0"/>
                          <a:ea typeface="SimSun"/>
                          <a:cs typeface="Calibri" panose="020F0502020204030204" pitchFamily="34" charset="0"/>
                        </a:rPr>
                        <a:t> </a:t>
                      </a:r>
                      <a:r>
                        <a:rPr lang="en-US" sz="1000" dirty="0" smtClean="0">
                          <a:effectLst/>
                          <a:latin typeface="Calibri" panose="020F0502020204030204" pitchFamily="34" charset="0"/>
                          <a:ea typeface="SimSun"/>
                          <a:cs typeface="Calibri" panose="020F0502020204030204" pitchFamily="34" charset="0"/>
                        </a:rPr>
                        <a:t>of living without assistance or ;</a:t>
                      </a:r>
                    </a:p>
                    <a:p>
                      <a:pPr marL="119063" marR="0" lvl="0" indent="-119063" algn="l">
                        <a:lnSpc>
                          <a:spcPct val="115000"/>
                        </a:lnSpc>
                        <a:spcBef>
                          <a:spcPts val="0"/>
                        </a:spcBef>
                        <a:spcAft>
                          <a:spcPts val="0"/>
                        </a:spcAft>
                        <a:buSzPts val="900"/>
                        <a:buFont typeface="Arial" panose="020B0604020202020204" pitchFamily="34" charset="0"/>
                        <a:buChar char="•"/>
                      </a:pPr>
                      <a:r>
                        <a:rPr lang="en-US" sz="1000" dirty="0" smtClean="0">
                          <a:effectLst/>
                          <a:latin typeface="Calibri" panose="020F0502020204030204" pitchFamily="34" charset="0"/>
                          <a:ea typeface="SimSun"/>
                          <a:cs typeface="Calibri" panose="020F0502020204030204" pitchFamily="34" charset="0"/>
                        </a:rPr>
                        <a:t>Severe cognitive impairment.</a:t>
                      </a:r>
                      <a:endParaRPr lang="en-US" sz="1100" dirty="0" smtClean="0">
                        <a:effectLst/>
                        <a:latin typeface="Calibri" panose="020F0502020204030204" pitchFamily="34" charset="0"/>
                        <a:ea typeface="SimSun"/>
                        <a:cs typeface="Calibri" panose="020F0502020204030204" pitchFamily="34" charset="0"/>
                      </a:endParaRPr>
                    </a:p>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endPar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endParaRPr>
                    </a:p>
                  </a:txBody>
                  <a:tcPr marR="0" marT="9144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Unable to perform two of the six daily activities (ADLs) of living without assistance or ;</a:t>
                      </a:r>
                    </a:p>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Severe cognitive impairment.</a:t>
                      </a:r>
                    </a:p>
                  </a:txBody>
                  <a:tcPr marR="0" marT="9144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Unable to perform two of the six daily activities (ADLs) of living without assistance or ;</a:t>
                      </a:r>
                    </a:p>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Severe cognitive impairment.</a:t>
                      </a:r>
                    </a:p>
                  </a:txBody>
                  <a:tcPr marR="0" marT="9144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Unable to perform two of the six daily activities (ADLs) of living without assistance or ;</a:t>
                      </a:r>
                    </a:p>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Severe cognitive impairment.</a:t>
                      </a:r>
                    </a:p>
                  </a:txBody>
                  <a:tcPr marR="0" marT="9144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Unable to perform two of the six daily activities (ADLs) of living without assistance or ;</a:t>
                      </a:r>
                    </a:p>
                    <a:p>
                      <a:pPr marL="57150" marR="0" lvl="0" indent="-57150" algn="l" defTabSz="914400" rtl="0" eaLnBrk="1" latinLnBrk="0" hangingPunct="1">
                        <a:lnSpc>
                          <a:spcPct val="100000"/>
                        </a:lnSpc>
                        <a:spcBef>
                          <a:spcPts val="0"/>
                        </a:spcBef>
                        <a:spcAft>
                          <a:spcPts val="600"/>
                        </a:spcAft>
                        <a:buSzPts val="900"/>
                        <a:buFont typeface="Arial" panose="020B0604020202020204" pitchFamily="34" charset="0"/>
                        <a:buChar char="•"/>
                        <a:tabLst/>
                      </a:pPr>
                      <a:r>
                        <a:rPr lang="en-US" sz="1000" kern="1200" dirty="0">
                          <a:solidFill>
                            <a:schemeClr val="tx1">
                              <a:lumMod val="85000"/>
                              <a:lumOff val="15000"/>
                            </a:schemeClr>
                          </a:solidFill>
                          <a:effectLst/>
                          <a:latin typeface="Arial" panose="020B0604020202020204" pitchFamily="34" charset="0"/>
                          <a:ea typeface="SimSun"/>
                          <a:cs typeface="Arial" panose="020B0604020202020204" pitchFamily="34" charset="0"/>
                        </a:rPr>
                        <a:t>Severe cognitive impairment.</a:t>
                      </a:r>
                    </a:p>
                  </a:txBody>
                  <a:tcPr marR="0" marT="9144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53566044"/>
                  </a:ext>
                </a:extLst>
              </a:tr>
              <a:tr h="2183864">
                <a:tc>
                  <a:txBody>
                    <a:bodyPr/>
                    <a:lstStyle/>
                    <a:p>
                      <a:pPr marL="0" marR="0" algn="l" fontAlgn="b">
                        <a:lnSpc>
                          <a:spcPct val="100000"/>
                        </a:lnSpc>
                        <a:spcBef>
                          <a:spcPts val="0"/>
                        </a:spcBef>
                        <a:spcAft>
                          <a:spcPts val="0"/>
                        </a:spcAft>
                      </a:pPr>
                      <a:r>
                        <a:rPr lang="en-US" sz="1000" b="1" kern="1200" dirty="0">
                          <a:solidFill>
                            <a:srgbClr val="FFFFFF"/>
                          </a:solidFill>
                          <a:effectLst/>
                          <a:latin typeface="Arial" panose="020B0604020202020204" pitchFamily="34" charset="0"/>
                          <a:ea typeface="+mn-ea"/>
                          <a:cs typeface="Arial" panose="020B0604020202020204" pitchFamily="34" charset="0"/>
                        </a:rPr>
                        <a:t>Critical Illness </a:t>
                      </a:r>
                      <a:br>
                        <a:rPr lang="en-US" sz="1000" b="1" kern="1200" dirty="0">
                          <a:solidFill>
                            <a:srgbClr val="FFFFFF"/>
                          </a:solidFill>
                          <a:effectLst/>
                          <a:latin typeface="Arial" panose="020B0604020202020204" pitchFamily="34" charset="0"/>
                          <a:ea typeface="+mn-ea"/>
                          <a:cs typeface="Arial" panose="020B0604020202020204" pitchFamily="34" charset="0"/>
                        </a:rPr>
                      </a:br>
                      <a:r>
                        <a:rPr lang="en-US" sz="1000" b="1" kern="1200" dirty="0">
                          <a:solidFill>
                            <a:srgbClr val="FFFFFF"/>
                          </a:solidFill>
                          <a:effectLst/>
                          <a:latin typeface="Arial" panose="020B0604020202020204" pitchFamily="34" charset="0"/>
                          <a:ea typeface="+mn-ea"/>
                          <a:cs typeface="Arial" panose="020B0604020202020204" pitchFamily="34" charset="0"/>
                        </a:rPr>
                        <a:t>Qualifying Conditions</a:t>
                      </a:r>
                    </a:p>
                  </a:txBody>
                  <a:tcPr marT="91440" marB="9144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15CA6"/>
                    </a:solidFill>
                  </a:tcPr>
                </a:tc>
                <a:tc>
                  <a:txBody>
                    <a:bodyPr/>
                    <a:lstStyle/>
                    <a:p>
                      <a:pPr marL="179388" marR="0" lvl="0" indent="-179388" algn="l">
                        <a:lnSpc>
                          <a:spcPct val="100000"/>
                        </a:lnSpc>
                        <a:spcBef>
                          <a:spcPts val="0"/>
                        </a:spcBef>
                        <a:spcAft>
                          <a:spcPts val="0"/>
                        </a:spcAft>
                        <a:buSzPts val="900"/>
                        <a:buFont typeface="+mj-lt"/>
                        <a:buAutoNum type="arabicPeriod"/>
                        <a:tabLst/>
                      </a:pPr>
                      <a:r>
                        <a:rPr lang="en-US" sz="100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Heart </a:t>
                      </a:r>
                      <a:r>
                        <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rPr>
                        <a:t>attack</a:t>
                      </a:r>
                    </a:p>
                    <a:p>
                      <a:pPr marL="179388" marR="0" lvl="0" indent="-179388" algn="l">
                        <a:lnSpc>
                          <a:spcPct val="100000"/>
                        </a:lnSpc>
                        <a:spcBef>
                          <a:spcPts val="0"/>
                        </a:spcBef>
                        <a:spcAft>
                          <a:spcPts val="0"/>
                        </a:spcAft>
                        <a:buSzPts val="900"/>
                        <a:buFont typeface="+mj-lt"/>
                        <a:buAutoNum type="arabicPeriod"/>
                        <a:tabLst/>
                      </a:pPr>
                      <a:r>
                        <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rPr>
                        <a:t>Stroke</a:t>
                      </a:r>
                    </a:p>
                    <a:p>
                      <a:pPr marL="179388" marR="0" lvl="0" indent="-179388" algn="l">
                        <a:lnSpc>
                          <a:spcPct val="100000"/>
                        </a:lnSpc>
                        <a:spcBef>
                          <a:spcPts val="0"/>
                        </a:spcBef>
                        <a:spcAft>
                          <a:spcPts val="0"/>
                        </a:spcAft>
                        <a:buSzPts val="900"/>
                        <a:buFont typeface="+mj-lt"/>
                        <a:buAutoNum type="arabicPeriod"/>
                        <a:tabLst/>
                      </a:pPr>
                      <a:r>
                        <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rPr>
                        <a:t>Invasive Cancer </a:t>
                      </a:r>
                    </a:p>
                    <a:p>
                      <a:pPr marL="179388" marR="0" lvl="0" indent="-179388" algn="l">
                        <a:lnSpc>
                          <a:spcPct val="100000"/>
                        </a:lnSpc>
                        <a:spcBef>
                          <a:spcPts val="0"/>
                        </a:spcBef>
                        <a:spcAft>
                          <a:spcPts val="0"/>
                        </a:spcAft>
                        <a:buSzPts val="900"/>
                        <a:buFont typeface="+mj-lt"/>
                        <a:buAutoNum type="arabicPeriod"/>
                        <a:tabLst/>
                      </a:pPr>
                      <a:r>
                        <a:rPr lang="en-US" sz="100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Blood </a:t>
                      </a:r>
                      <a:r>
                        <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rPr>
                        <a:t>Cancers: Leukemia, Lymphoma, and Multiple Myeloma</a:t>
                      </a:r>
                    </a:p>
                    <a:p>
                      <a:pPr marL="179388" marR="0" lvl="0" indent="-179388" algn="l">
                        <a:lnSpc>
                          <a:spcPct val="100000"/>
                        </a:lnSpc>
                        <a:spcBef>
                          <a:spcPts val="0"/>
                        </a:spcBef>
                        <a:spcAft>
                          <a:spcPts val="0"/>
                        </a:spcAft>
                        <a:buSzPts val="900"/>
                        <a:buFont typeface="+mj-lt"/>
                        <a:buAutoNum type="arabicPeriod"/>
                        <a:tabLst/>
                      </a:pPr>
                      <a:r>
                        <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rPr>
                        <a:t>Major Organ Transplant </a:t>
                      </a:r>
                    </a:p>
                    <a:p>
                      <a:pPr marL="179388" marR="0" lvl="0" indent="-179388" algn="l">
                        <a:lnSpc>
                          <a:spcPct val="100000"/>
                        </a:lnSpc>
                        <a:spcBef>
                          <a:spcPts val="0"/>
                        </a:spcBef>
                        <a:spcAft>
                          <a:spcPts val="0"/>
                        </a:spcAft>
                        <a:buSzPts val="900"/>
                        <a:buFont typeface="+mj-lt"/>
                        <a:buAutoNum type="arabicPeriod"/>
                        <a:tabLst/>
                      </a:pPr>
                      <a:r>
                        <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rPr>
                        <a:t>End Stage Renal </a:t>
                      </a:r>
                      <a:r>
                        <a:rPr lang="en-US" sz="100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Failure</a:t>
                      </a:r>
                    </a:p>
                    <a:p>
                      <a:pPr marL="179388" marR="0" lvl="0" indent="-179388" algn="l">
                        <a:lnSpc>
                          <a:spcPct val="100000"/>
                        </a:lnSpc>
                        <a:spcBef>
                          <a:spcPts val="0"/>
                        </a:spcBef>
                        <a:spcAft>
                          <a:spcPts val="0"/>
                        </a:spcAft>
                        <a:buSzPts val="900"/>
                        <a:buFont typeface="+mj-lt"/>
                        <a:buAutoNum type="arabicPeriod"/>
                        <a:tabLst/>
                      </a:pPr>
                      <a:r>
                        <a:rPr lang="en-US" sz="100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Amyotrophic Lateral Sclerosis</a:t>
                      </a:r>
                      <a:r>
                        <a:rPr lang="en-US" sz="10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 (ALS)</a:t>
                      </a:r>
                    </a:p>
                    <a:p>
                      <a:pPr marL="179388" marR="0" lvl="0" indent="-179388" algn="l">
                        <a:lnSpc>
                          <a:spcPct val="100000"/>
                        </a:lnSpc>
                        <a:spcBef>
                          <a:spcPts val="0"/>
                        </a:spcBef>
                        <a:spcAft>
                          <a:spcPts val="0"/>
                        </a:spcAft>
                        <a:buSzPts val="900"/>
                        <a:buFont typeface="+mj-lt"/>
                        <a:buAutoNum type="arabicPeriod"/>
                        <a:tabLst/>
                      </a:pPr>
                      <a:r>
                        <a:rPr lang="en-US" sz="10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Blindness</a:t>
                      </a:r>
                      <a:endPar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endParaRPr>
                    </a:p>
                    <a:p>
                      <a:pPr marL="179388" marR="0" lvl="0" indent="-179388" algn="l">
                        <a:lnSpc>
                          <a:spcPct val="100000"/>
                        </a:lnSpc>
                        <a:spcBef>
                          <a:spcPts val="0"/>
                        </a:spcBef>
                        <a:spcAft>
                          <a:spcPts val="0"/>
                        </a:spcAft>
                        <a:buSzPts val="900"/>
                        <a:buFont typeface="+mj-lt"/>
                        <a:buAutoNum type="arabicPeriod"/>
                        <a:tabLst/>
                      </a:pPr>
                      <a:r>
                        <a:rPr lang="en-US" sz="100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Paralysis</a:t>
                      </a:r>
                      <a:endPar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endParaRPr>
                    </a:p>
                    <a:p>
                      <a:pPr marL="0" marR="0" lvl="0" indent="0" algn="l">
                        <a:lnSpc>
                          <a:spcPct val="100000"/>
                        </a:lnSpc>
                        <a:spcBef>
                          <a:spcPts val="0"/>
                        </a:spcBef>
                        <a:spcAft>
                          <a:spcPts val="0"/>
                        </a:spcAft>
                        <a:buSzPts val="900"/>
                        <a:buFont typeface="+mj-lt"/>
                        <a:buNone/>
                        <a:tabLst/>
                      </a:pPr>
                      <a:endParaRPr lang="en-US" sz="1000" dirty="0">
                        <a:solidFill>
                          <a:schemeClr val="tx1">
                            <a:lumMod val="85000"/>
                            <a:lumOff val="15000"/>
                          </a:schemeClr>
                        </a:solidFill>
                        <a:effectLst/>
                        <a:latin typeface="Arial" panose="020B0604020202020204" pitchFamily="34" charset="0"/>
                        <a:ea typeface="SimSun"/>
                        <a:cs typeface="Arial" panose="020B0604020202020204" pitchFamily="34" charset="0"/>
                      </a:endParaRPr>
                    </a:p>
                  </a:txBody>
                  <a:tcPr marT="91440" marB="9144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A8E1">
                        <a:alpha val="25000"/>
                      </a:srgbClr>
                    </a:solidFill>
                  </a:tcPr>
                </a:tc>
                <a:tc>
                  <a:txBody>
                    <a:bodyPr/>
                    <a:lstStyle/>
                    <a:p>
                      <a:pPr marL="0" marR="0" lvl="0" indent="0" algn="l" defTabSz="509412" rtl="0" eaLnBrk="1" latinLnBrk="0" hangingPunct="1">
                        <a:lnSpc>
                          <a:spcPct val="100000"/>
                        </a:lnSpc>
                        <a:spcBef>
                          <a:spcPts val="0"/>
                        </a:spcBef>
                        <a:spcAft>
                          <a:spcPts val="0"/>
                        </a:spcAft>
                        <a:buSzPts val="900"/>
                        <a:buFont typeface="+mj-lt"/>
                        <a:buNone/>
                        <a:tabLst/>
                      </a:pPr>
                      <a:r>
                        <a:rPr lang="en-US" sz="1000" b="0" i="0" kern="120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Specified Medical Condition not available in California</a:t>
                      </a:r>
                      <a:endPar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endParaRPr>
                    </a:p>
                  </a:txBody>
                  <a:tcPr marT="91440" marB="9144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Heart attack</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Stroke </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Invasive cancer</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End stage renal failure</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Major organ transplant</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ALS </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Blindness</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Paralysis </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Arterial Aneurysms</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Central Nervous System tumors</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Severe disease any organ</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Major burns </a:t>
                      </a:r>
                    </a:p>
                    <a:p>
                      <a:pPr marL="179388" marR="0" lvl="0" indent="-179388" algn="l" defTabSz="509412" rtl="0" eaLnBrk="1" latinLnBrk="0" hangingPunct="1">
                        <a:lnSpc>
                          <a:spcPct val="100000"/>
                        </a:lnSpc>
                        <a:spcBef>
                          <a:spcPts val="0"/>
                        </a:spcBef>
                        <a:spcAft>
                          <a:spcPts val="0"/>
                        </a:spcAft>
                        <a:buSzPts val="900"/>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SimSun"/>
                          <a:cs typeface="Arial" panose="020B0604020202020204" pitchFamily="34" charset="0"/>
                        </a:rPr>
                        <a:t>Loss of limbs</a:t>
                      </a:r>
                    </a:p>
                  </a:txBody>
                  <a:tcPr marT="91440" marB="9144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28600" indent="-174625">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mn-ea"/>
                          <a:cs typeface="Arial" panose="020B0604020202020204" pitchFamily="34" charset="0"/>
                        </a:rPr>
                        <a:t>Heart attack (myocardial infarction) </a:t>
                      </a:r>
                    </a:p>
                    <a:p>
                      <a:pPr marL="228600" indent="-174625">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mn-ea"/>
                          <a:cs typeface="Arial" panose="020B0604020202020204" pitchFamily="34" charset="0"/>
                        </a:rPr>
                        <a:t>Stroke</a:t>
                      </a:r>
                    </a:p>
                    <a:p>
                      <a:pPr marL="228600" indent="-174625">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mn-ea"/>
                          <a:cs typeface="Arial" panose="020B0604020202020204" pitchFamily="34" charset="0"/>
                        </a:rPr>
                        <a:t>Cancer</a:t>
                      </a:r>
                    </a:p>
                    <a:p>
                      <a:pPr marL="228600" indent="-174625">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mn-ea"/>
                          <a:cs typeface="Arial" panose="020B0604020202020204" pitchFamily="34" charset="0"/>
                        </a:rPr>
                        <a:t>End-stage renal failure</a:t>
                      </a:r>
                    </a:p>
                    <a:p>
                      <a:pPr marL="228600" indent="-174625">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mn-ea"/>
                          <a:cs typeface="Arial" panose="020B0604020202020204" pitchFamily="34" charset="0"/>
                        </a:rPr>
                        <a:t>Major organ transplant</a:t>
                      </a:r>
                    </a:p>
                    <a:p>
                      <a:pPr marL="228600" indent="-174625">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mn-ea"/>
                          <a:cs typeface="Arial" panose="020B0604020202020204" pitchFamily="34" charset="0"/>
                        </a:rPr>
                        <a:t>ALS (Amyotrophic lateral sclerosis)</a:t>
                      </a:r>
                    </a:p>
                    <a:p>
                      <a:pPr marL="228600" indent="-174625">
                        <a:spcAft>
                          <a:spcPts val="600"/>
                        </a:spcAft>
                        <a:buFont typeface="+mj-lt"/>
                        <a:buAutoNum type="arabicPeriod"/>
                        <a:tabLst/>
                      </a:pPr>
                      <a:r>
                        <a:rPr lang="en-US" sz="1000" b="0" i="0" kern="1200" dirty="0">
                          <a:solidFill>
                            <a:schemeClr val="tx1">
                              <a:lumMod val="85000"/>
                              <a:lumOff val="15000"/>
                            </a:schemeClr>
                          </a:solidFill>
                          <a:effectLst/>
                          <a:latin typeface="Arial" panose="020B0604020202020204" pitchFamily="34" charset="0"/>
                          <a:ea typeface="+mn-ea"/>
                          <a:cs typeface="Arial" panose="020B0604020202020204" pitchFamily="34" charset="0"/>
                        </a:rPr>
                        <a:t>Blindness (Corrected vision no better than 20/200 in both eyes)</a:t>
                      </a:r>
                    </a:p>
                    <a:p>
                      <a:pPr marL="53975" indent="0">
                        <a:buFont typeface="+mj-lt"/>
                        <a:buNone/>
                      </a:pPr>
                      <a:r>
                        <a:rPr lang="en-US" sz="1000" b="1" i="0" kern="1200" dirty="0">
                          <a:solidFill>
                            <a:schemeClr val="tx1">
                              <a:lumMod val="85000"/>
                              <a:lumOff val="15000"/>
                            </a:schemeClr>
                          </a:solidFill>
                          <a:effectLst/>
                          <a:latin typeface="Arial" panose="020B0604020202020204" pitchFamily="34" charset="0"/>
                          <a:ea typeface="+mn-ea"/>
                          <a:cs typeface="Arial" panose="020B0604020202020204" pitchFamily="34" charset="0"/>
                        </a:rPr>
                        <a:t>Critical Injury: Coma, Paralysis, Severe Burns, Traumatic Brain Injury</a:t>
                      </a:r>
                    </a:p>
                  </a:txBody>
                  <a:tcPr marT="91440" marB="9144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28600" marR="0" lvl="0" indent="-228600" algn="l" defTabSz="509412" rtl="0" eaLnBrk="1" latinLnBrk="0" hangingPunct="1">
                        <a:lnSpc>
                          <a:spcPct val="115000"/>
                        </a:lnSpc>
                        <a:spcBef>
                          <a:spcPts val="0"/>
                        </a:spcBef>
                        <a:spcAft>
                          <a:spcPts val="0"/>
                        </a:spcAft>
                        <a:buSzPts val="900"/>
                        <a:buFont typeface="+mj-lt"/>
                        <a:buAutoNum type="arabicParenR"/>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Heart attack</a:t>
                      </a:r>
                    </a:p>
                    <a:p>
                      <a:pPr marL="228600" marR="0" lvl="0" indent="-228600" algn="l" defTabSz="509412" rtl="0" eaLnBrk="1" latinLnBrk="0" hangingPunct="1">
                        <a:lnSpc>
                          <a:spcPct val="115000"/>
                        </a:lnSpc>
                        <a:spcBef>
                          <a:spcPts val="0"/>
                        </a:spcBef>
                        <a:spcAft>
                          <a:spcPts val="0"/>
                        </a:spcAft>
                        <a:buSzPts val="900"/>
                        <a:buFont typeface="+mj-lt"/>
                        <a:buAutoNum type="arabicParenR"/>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Cancer</a:t>
                      </a:r>
                    </a:p>
                    <a:p>
                      <a:pPr marL="228600" marR="0" lvl="0" indent="-228600" algn="l" defTabSz="509412" rtl="0" eaLnBrk="1" latinLnBrk="0" hangingPunct="1">
                        <a:lnSpc>
                          <a:spcPct val="115000"/>
                        </a:lnSpc>
                        <a:spcBef>
                          <a:spcPts val="0"/>
                        </a:spcBef>
                        <a:spcAft>
                          <a:spcPts val="0"/>
                        </a:spcAft>
                        <a:buSzPts val="900"/>
                        <a:buFont typeface="+mj-lt"/>
                        <a:buAutoNum type="arabicParenR"/>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Stroke</a:t>
                      </a:r>
                    </a:p>
                    <a:p>
                      <a:pPr marL="228600" marR="0" lvl="0" indent="-228600" algn="l" defTabSz="509412" rtl="0" eaLnBrk="1" latinLnBrk="0" hangingPunct="1">
                        <a:lnSpc>
                          <a:spcPct val="115000"/>
                        </a:lnSpc>
                        <a:spcBef>
                          <a:spcPts val="0"/>
                        </a:spcBef>
                        <a:spcAft>
                          <a:spcPts val="0"/>
                        </a:spcAft>
                        <a:buSzPts val="900"/>
                        <a:buFont typeface="+mj-lt"/>
                        <a:buAutoNum type="arabicParenR"/>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Major organ transplant</a:t>
                      </a:r>
                    </a:p>
                    <a:p>
                      <a:pPr marL="228600" marR="0" lvl="0" indent="-228600" algn="l" defTabSz="509412" rtl="0" eaLnBrk="1" latinLnBrk="0" hangingPunct="1">
                        <a:lnSpc>
                          <a:spcPct val="115000"/>
                        </a:lnSpc>
                        <a:spcBef>
                          <a:spcPts val="0"/>
                        </a:spcBef>
                        <a:spcAft>
                          <a:spcPts val="0"/>
                        </a:spcAft>
                        <a:buSzPts val="900"/>
                        <a:buFont typeface="+mj-lt"/>
                        <a:buAutoNum type="arabicParenR"/>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Kidney failure</a:t>
                      </a:r>
                      <a:endParaRPr lang="en-US" sz="1000" b="0" kern="1200" dirty="0">
                        <a:solidFill>
                          <a:schemeClr val="tx1">
                            <a:lumMod val="85000"/>
                            <a:lumOff val="15000"/>
                          </a:schemeClr>
                        </a:solidFill>
                        <a:effectLst/>
                        <a:latin typeface="Arial" panose="020B0604020202020204" pitchFamily="34" charset="0"/>
                        <a:ea typeface="SimSun"/>
                        <a:cs typeface="Arial" panose="020B0604020202020204" pitchFamily="34" charset="0"/>
                      </a:endParaRPr>
                    </a:p>
                  </a:txBody>
                  <a:tcPr marT="91440" marB="9144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28600" marR="0" lvl="0" indent="-228600" algn="l" defTabSz="509412" rtl="0" eaLnBrk="1" latinLnBrk="0" hangingPunct="1">
                        <a:lnSpc>
                          <a:spcPct val="115000"/>
                        </a:lnSpc>
                        <a:spcBef>
                          <a:spcPts val="0"/>
                        </a:spcBef>
                        <a:spcAft>
                          <a:spcPts val="0"/>
                        </a:spcAft>
                        <a:buSzPts val="900"/>
                        <a:buFont typeface="+mj-lt"/>
                        <a:buAutoNum type="arabicPeriod"/>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Heart attack</a:t>
                      </a:r>
                    </a:p>
                    <a:p>
                      <a:pPr marL="228600" marR="0" lvl="0" indent="-228600" algn="l" defTabSz="509412" rtl="0" eaLnBrk="1" latinLnBrk="0" hangingPunct="1">
                        <a:lnSpc>
                          <a:spcPct val="115000"/>
                        </a:lnSpc>
                        <a:spcBef>
                          <a:spcPts val="0"/>
                        </a:spcBef>
                        <a:spcAft>
                          <a:spcPts val="0"/>
                        </a:spcAft>
                        <a:buSzPts val="900"/>
                        <a:buFont typeface="+mj-lt"/>
                        <a:buAutoNum type="arabicPeriod"/>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Stroke</a:t>
                      </a:r>
                    </a:p>
                    <a:p>
                      <a:pPr marL="228600" marR="0" lvl="0" indent="-228600" algn="l" defTabSz="509412" rtl="0" eaLnBrk="1" latinLnBrk="0" hangingPunct="1">
                        <a:lnSpc>
                          <a:spcPct val="115000"/>
                        </a:lnSpc>
                        <a:spcBef>
                          <a:spcPts val="0"/>
                        </a:spcBef>
                        <a:spcAft>
                          <a:spcPts val="0"/>
                        </a:spcAft>
                        <a:buSzPts val="900"/>
                        <a:buFont typeface="+mj-lt"/>
                        <a:buAutoNum type="arabicPeriod"/>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Cancer</a:t>
                      </a:r>
                    </a:p>
                    <a:p>
                      <a:pPr marL="228600" marR="0" lvl="0" indent="-228600" algn="l" defTabSz="509412" rtl="0" eaLnBrk="1" latinLnBrk="0" hangingPunct="1">
                        <a:lnSpc>
                          <a:spcPct val="115000"/>
                        </a:lnSpc>
                        <a:spcBef>
                          <a:spcPts val="0"/>
                        </a:spcBef>
                        <a:spcAft>
                          <a:spcPts val="0"/>
                        </a:spcAft>
                        <a:buSzPts val="900"/>
                        <a:buFont typeface="+mj-lt"/>
                        <a:buAutoNum type="arabicPeriod"/>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Major organ transplant</a:t>
                      </a:r>
                    </a:p>
                    <a:p>
                      <a:pPr marL="228600" marR="0" lvl="0" indent="-228600" algn="l" defTabSz="509412" rtl="0" eaLnBrk="1" latinLnBrk="0" hangingPunct="1">
                        <a:lnSpc>
                          <a:spcPct val="115000"/>
                        </a:lnSpc>
                        <a:spcBef>
                          <a:spcPts val="0"/>
                        </a:spcBef>
                        <a:spcAft>
                          <a:spcPts val="0"/>
                        </a:spcAft>
                        <a:buSzPts val="900"/>
                        <a:buFont typeface="+mj-lt"/>
                        <a:buAutoNum type="arabicPeriod"/>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End stage renal failure</a:t>
                      </a:r>
                    </a:p>
                    <a:p>
                      <a:pPr marL="228600" marR="0" lvl="0" indent="-228600" algn="l" defTabSz="509412" rtl="0" eaLnBrk="1" latinLnBrk="0" hangingPunct="1">
                        <a:lnSpc>
                          <a:spcPct val="115000"/>
                        </a:lnSpc>
                        <a:spcBef>
                          <a:spcPts val="0"/>
                        </a:spcBef>
                        <a:spcAft>
                          <a:spcPts val="0"/>
                        </a:spcAft>
                        <a:buSzPts val="900"/>
                        <a:buFont typeface="+mj-lt"/>
                        <a:buAutoNum type="arabicPeriod"/>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ALS</a:t>
                      </a:r>
                    </a:p>
                    <a:p>
                      <a:pPr marL="228600" marR="0" lvl="0" indent="-228600" algn="l" defTabSz="509412" rtl="0" eaLnBrk="1" latinLnBrk="0" hangingPunct="1">
                        <a:lnSpc>
                          <a:spcPct val="115000"/>
                        </a:lnSpc>
                        <a:spcBef>
                          <a:spcPts val="0"/>
                        </a:spcBef>
                        <a:spcAft>
                          <a:spcPts val="0"/>
                        </a:spcAft>
                        <a:buSzPts val="900"/>
                        <a:buFont typeface="+mj-lt"/>
                        <a:buAutoNum type="arabicPeriod"/>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Blindness</a:t>
                      </a:r>
                    </a:p>
                    <a:p>
                      <a:pPr marL="228600" marR="0" lvl="0" indent="-228600" algn="l" defTabSz="509412" rtl="0" eaLnBrk="1" latinLnBrk="0" hangingPunct="1">
                        <a:lnSpc>
                          <a:spcPct val="115000"/>
                        </a:lnSpc>
                        <a:spcBef>
                          <a:spcPts val="0"/>
                        </a:spcBef>
                        <a:spcAft>
                          <a:spcPts val="0"/>
                        </a:spcAft>
                        <a:buSzPts val="900"/>
                        <a:buFont typeface="+mj-lt"/>
                        <a:buAutoNum type="arabicPeriod"/>
                      </a:pPr>
                      <a:r>
                        <a:rPr lang="en-US" sz="1000" b="0" kern="1200" baseline="0" dirty="0" smtClean="0">
                          <a:solidFill>
                            <a:schemeClr val="tx1">
                              <a:lumMod val="85000"/>
                              <a:lumOff val="15000"/>
                            </a:schemeClr>
                          </a:solidFill>
                          <a:effectLst/>
                          <a:latin typeface="Arial" panose="020B0604020202020204" pitchFamily="34" charset="0"/>
                          <a:ea typeface="SimSun"/>
                          <a:cs typeface="Arial" panose="020B0604020202020204" pitchFamily="34" charset="0"/>
                        </a:rPr>
                        <a:t>Paralysis</a:t>
                      </a:r>
                      <a:endParaRPr lang="en-US" sz="1000" b="0" kern="1200" dirty="0">
                        <a:solidFill>
                          <a:schemeClr val="tx1">
                            <a:lumMod val="85000"/>
                            <a:lumOff val="15000"/>
                          </a:schemeClr>
                        </a:solidFill>
                        <a:effectLst/>
                        <a:latin typeface="Arial" panose="020B0604020202020204" pitchFamily="34" charset="0"/>
                        <a:ea typeface="SimSun"/>
                        <a:cs typeface="Arial" panose="020B0604020202020204" pitchFamily="34" charset="0"/>
                      </a:endParaRPr>
                    </a:p>
                  </a:txBody>
                  <a:tcPr marT="91440" marB="9144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10443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a:t>Disclosures</a:t>
            </a:r>
            <a:r>
              <a:rPr lang="en-US" b="0" dirty="0"/>
              <a:t> </a:t>
            </a:r>
            <a:r>
              <a:rPr lang="en-US" b="0" dirty="0">
                <a:solidFill>
                  <a:schemeClr val="tx1">
                    <a:lumMod val="85000"/>
                    <a:lumOff val="15000"/>
                  </a:schemeClr>
                </a:solidFill>
              </a:rPr>
              <a:t>Applicable to Critical Illness, Chronic Illness, and </a:t>
            </a:r>
            <a:br>
              <a:rPr lang="en-US" b="0" dirty="0">
                <a:solidFill>
                  <a:schemeClr val="tx1">
                    <a:lumMod val="85000"/>
                    <a:lumOff val="15000"/>
                  </a:schemeClr>
                </a:solidFill>
              </a:rPr>
            </a:br>
            <a:r>
              <a:rPr lang="en-US" b="0" dirty="0">
                <a:solidFill>
                  <a:schemeClr val="tx1">
                    <a:lumMod val="85000"/>
                    <a:lumOff val="15000"/>
                  </a:schemeClr>
                </a:solidFill>
              </a:rPr>
              <a:t>Terminal Illness Accelerated Death Benefit Riders</a:t>
            </a:r>
            <a:endParaRPr lang="en-US" dirty="0">
              <a:solidFill>
                <a:schemeClr val="tx1">
                  <a:lumMod val="85000"/>
                  <a:lumOff val="15000"/>
                </a:schemeClr>
              </a:solidFill>
            </a:endParaRPr>
          </a:p>
        </p:txBody>
      </p:sp>
      <p:sp>
        <p:nvSpPr>
          <p:cNvPr id="3" name="Content Placeholder 2"/>
          <p:cNvSpPr>
            <a:spLocks noGrp="1"/>
          </p:cNvSpPr>
          <p:nvPr>
            <p:ph idx="1"/>
          </p:nvPr>
        </p:nvSpPr>
        <p:spPr>
          <a:xfrm>
            <a:off x="1066800" y="1752600"/>
            <a:ext cx="10058400" cy="3886200"/>
          </a:xfrm>
        </p:spPr>
        <p:txBody>
          <a:bodyPr numCol="2" spcCol="274320"/>
          <a:lstStyle/>
          <a:p>
            <a:pPr marL="0" indent="0">
              <a:buNone/>
            </a:pPr>
            <a:r>
              <a:rPr lang="en-US" sz="900" b="0" dirty="0"/>
              <a:t>(1) When filing a claim for Qualifying Critical Illness under a Critical Illness Accelerated Death Benefit Rider, for Qualifying Chronic Illness under a Chronic Illness Accelerated Death Benefit Rider or for Qualifying Terminal Illness under a Terminal Illness Accelerated Death Benefit Rider, the claimant must provide to the Company a completed claim form and then-current Certification which must be received at its Administrative Center. </a:t>
            </a:r>
          </a:p>
          <a:p>
            <a:pPr marL="0" indent="0">
              <a:buNone/>
            </a:pPr>
            <a:r>
              <a:rPr lang="en-US" sz="900" b="0" dirty="0"/>
              <a:t>(2) If a benefit under the Critical Illness Accelerated Death Benefit Rider is payable, the Company will provide the Owner with one (1) opportunity to elect a Critical Illness Accelerated Benefit Amount as to the occurrence of the Qualifying Critical Illness in question. To make such an election, the Owner must complete an election form and return it to AGL within the Election Period set forth in the rider (i.e., within 60 days of the owner’s receipt of the election form).  The Company will not provide a later opportunity to elect a Critical Illness Accelerated Benefit Amount under a Policy as to the same occurrence of a Qualifying Critical Illness. </a:t>
            </a:r>
          </a:p>
          <a:p>
            <a:pPr marL="0" indent="0">
              <a:buNone/>
            </a:pPr>
            <a:r>
              <a:rPr lang="en-US" sz="900" b="0" dirty="0"/>
              <a:t> (3) If a benefit under the Chronic Illness Accelerated Death Benefit Rider or under the Terminal Illness Accelerated Death Benefit Rider is payable, the Company will provide the Owner with an opportunity to elect a Chronic Illness Accelerated Benefit Amount as to the Qualifying Chronic Illness in question or to elect a Terminal Illness Accelerated Death Benefit Amount as to the Qualifying Terminal Illness in question, as applicable. To make an election, the Owner must complete an election form and return it to AGL within 60 days of the Owner’s receipt of the election form.  </a:t>
            </a:r>
          </a:p>
          <a:p>
            <a:pPr marL="0" indent="0">
              <a:buNone/>
            </a:pPr>
            <a:r>
              <a:rPr lang="en-US" sz="900" b="0" dirty="0"/>
              <a:t>(4) Under certain circumstances where an insured’s mortality (i.e., our expectation of the insured’s life expectancy) is not significantly changed by a Qualifying Critical Illness or a Qualifying Chronic Illness and, notwithstanding the Minimum Accelerated Benefit Amount provision, the accelerated benefit may be zero.</a:t>
            </a:r>
          </a:p>
          <a:p>
            <a:pPr marL="0" indent="0">
              <a:buNone/>
            </a:pPr>
            <a:r>
              <a:rPr lang="en-US" sz="900" b="0" dirty="0"/>
              <a:t>(5) The failure to provide a required election form (with the requested attachments) within the Election Period provided by the applicable rider (i.e., within 60 days of the owner’s receipt of the election form) may preclude payment of a benefit.</a:t>
            </a:r>
          </a:p>
          <a:p>
            <a:pPr marL="0" indent="0">
              <a:buNone/>
            </a:pPr>
            <a:r>
              <a:rPr lang="en-US" sz="900" b="0" dirty="0"/>
              <a:t>(6) Benefits payable under an accelerated death benefit rider may be taxable. Neither American General Life Insurance Company nor any agent representing it is authorized to give legal or tax advice. Please consult a qualified legal or tax advisor regarding questions concerning the information and concepts contained in this material. </a:t>
            </a:r>
            <a:br>
              <a:rPr lang="en-US" sz="900" b="0" dirty="0"/>
            </a:br>
            <a:r>
              <a:rPr lang="en-US" sz="900" b="0" dirty="0"/>
              <a:t/>
            </a:r>
            <a:br>
              <a:rPr lang="en-US" sz="900" b="0" dirty="0"/>
            </a:br>
            <a:r>
              <a:rPr lang="en-US" sz="900" b="0" dirty="0"/>
              <a:t>(7) Generally, we will send you an IRS Form 1099-LTC if you receive an accelerated death benefit on account of a Chronic Illness or a Terminal Illness. We will send you an IRS Form 1099-R if you receive an accelerated death benefit on account of a Critical Illness. </a:t>
            </a:r>
          </a:p>
          <a:p>
            <a:pPr marL="0" indent="0">
              <a:buNone/>
            </a:pPr>
            <a:r>
              <a:rPr lang="en-US" sz="900" b="0" dirty="0"/>
              <a:t>The sum that will be included in Box 2 (Accelerated death benefits paid) of IRS Form 1099-LTC or in Box 1 (Gross distribution) of IRS Form 1099-R will be the actual sum you received by </a:t>
            </a:r>
            <a:br>
              <a:rPr lang="en-US" sz="900" b="0" dirty="0"/>
            </a:br>
            <a:r>
              <a:rPr lang="en-US" sz="900" b="0" dirty="0"/>
              <a:t>check or otherwise minus any refund of premium and/or loan interest included with our benefit payment plus any unpaid but due policy premium, if applicable, and/or pro rata amount of any loan balance.</a:t>
            </a:r>
            <a:br>
              <a:rPr lang="en-US" sz="900" b="0" dirty="0"/>
            </a:br>
            <a:r>
              <a:rPr lang="en-US" sz="900" b="0" dirty="0"/>
              <a:t/>
            </a:r>
            <a:br>
              <a:rPr lang="en-US" sz="900" b="0" dirty="0"/>
            </a:br>
            <a:r>
              <a:rPr lang="en-US" sz="900" b="0" dirty="0"/>
              <a:t>(8) The maximum amount of life insurance death benefits that may be accelerated as to an Insured Person under all accelerated benefit riders is the lesser of the existing amount of such death benefits or a lifetime maximum of $2,000,000. </a:t>
            </a:r>
            <a:br>
              <a:rPr lang="en-US" sz="900" b="0" dirty="0"/>
            </a:br>
            <a:r>
              <a:rPr lang="en-US" sz="900" b="0" dirty="0"/>
              <a:t/>
            </a:r>
            <a:br>
              <a:rPr lang="en-US" sz="900" b="0" dirty="0"/>
            </a:br>
            <a:r>
              <a:rPr lang="en-US" sz="900" b="0" dirty="0"/>
              <a:t>(9) See your policy for details.</a:t>
            </a:r>
          </a:p>
          <a:p>
            <a:pPr marL="0" indent="0">
              <a:buNone/>
            </a:pPr>
            <a:endParaRPr lang="en-US" sz="900" b="0" dirty="0"/>
          </a:p>
        </p:txBody>
      </p:sp>
    </p:spTree>
    <p:extLst>
      <p:ext uri="{BB962C8B-B14F-4D97-AF65-F5344CB8AC3E}">
        <p14:creationId xmlns:p14="http://schemas.microsoft.com/office/powerpoint/2010/main" val="472195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AIG_Presentation_Template_0513">
  <a:themeElements>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G Template 1">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AIG Template 2">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3">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AIG Template 4">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AIG Template 5">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AIG_Presentation_Template_0513">
  <a:themeElements>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G Template 1">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AIG Template 2">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3">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AIG Template 4">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AIG Template 5">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IG_Presentation_Template_0513">
  <a:themeElements>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G Template 1">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AIG Template 2">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3">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AIG Template 4">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AIG Template 5">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0_AIG Template">
  <a:themeElements>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5_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IG Template 1">
        <a:dk1>
          <a:srgbClr val="FDB913"/>
        </a:dk1>
        <a:lt1>
          <a:srgbClr val="FFFFFF"/>
        </a:lt1>
        <a:dk2>
          <a:srgbClr val="00A4E4"/>
        </a:dk2>
        <a:lt2>
          <a:srgbClr val="5F5F5F"/>
        </a:lt2>
        <a:accent1>
          <a:srgbClr val="005984"/>
        </a:accent1>
        <a:accent2>
          <a:srgbClr val="E36F1E"/>
        </a:accent2>
        <a:accent3>
          <a:srgbClr val="AACFEF"/>
        </a:accent3>
        <a:accent4>
          <a:srgbClr val="DADADA"/>
        </a:accent4>
        <a:accent5>
          <a:srgbClr val="AAB5C2"/>
        </a:accent5>
        <a:accent6>
          <a:srgbClr val="CE641A"/>
        </a:accent6>
        <a:hlink>
          <a:srgbClr val="78A22F"/>
        </a:hlink>
        <a:folHlink>
          <a:srgbClr val="C41230"/>
        </a:folHlink>
      </a:clrScheme>
      <a:clrMap bg1="dk2" tx1="lt1" bg2="dk1" tx2="lt2" accent1="accent1" accent2="accent2" accent3="accent3" accent4="accent4" accent5="accent5" accent6="accent6" hlink="hlink" folHlink="folHlink"/>
    </a:extraClrScheme>
    <a:extraClrScheme>
      <a:clrScheme name="5_AIG Template 2">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AF006E"/>
        </a:hlink>
        <a:folHlink>
          <a:srgbClr val="C41230"/>
        </a:folHlink>
      </a:clrScheme>
      <a:clrMap bg1="lt1" tx1="dk1" bg2="lt2" tx2="dk2" accent1="accent1" accent2="accent2" accent3="accent3" accent4="accent4" accent5="accent5" accent6="accent6" hlink="hlink" folHlink="folHlink"/>
    </a:extraClrScheme>
    <a:extraClrScheme>
      <a:clrScheme name="5_AIG Template 3">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4">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5F5F5F"/>
        </a:hlink>
        <a:folHlink>
          <a:srgbClr val="000000"/>
        </a:folHlink>
      </a:clrScheme>
      <a:clrMap bg1="lt1" tx1="dk1" bg2="lt2" tx2="dk2" accent1="accent1" accent2="accent2" accent3="accent3" accent4="accent4" accent5="accent5" accent6="accent6" hlink="hlink" folHlink="folHlink"/>
    </a:extraClrScheme>
    <a:extraClrScheme>
      <a:clrScheme name="5_AIG Template 5">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5_AIG Template 6">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7">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5_AIG Template 8">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5_AIG Template 9">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AIG Template">
  <a:themeElements>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5_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IG Template 1">
        <a:dk1>
          <a:srgbClr val="FDB913"/>
        </a:dk1>
        <a:lt1>
          <a:srgbClr val="FFFFFF"/>
        </a:lt1>
        <a:dk2>
          <a:srgbClr val="00A4E4"/>
        </a:dk2>
        <a:lt2>
          <a:srgbClr val="5F5F5F"/>
        </a:lt2>
        <a:accent1>
          <a:srgbClr val="005984"/>
        </a:accent1>
        <a:accent2>
          <a:srgbClr val="E36F1E"/>
        </a:accent2>
        <a:accent3>
          <a:srgbClr val="AACFEF"/>
        </a:accent3>
        <a:accent4>
          <a:srgbClr val="DADADA"/>
        </a:accent4>
        <a:accent5>
          <a:srgbClr val="AAB5C2"/>
        </a:accent5>
        <a:accent6>
          <a:srgbClr val="CE641A"/>
        </a:accent6>
        <a:hlink>
          <a:srgbClr val="78A22F"/>
        </a:hlink>
        <a:folHlink>
          <a:srgbClr val="C41230"/>
        </a:folHlink>
      </a:clrScheme>
      <a:clrMap bg1="dk2" tx1="lt1" bg2="dk1" tx2="lt2" accent1="accent1" accent2="accent2" accent3="accent3" accent4="accent4" accent5="accent5" accent6="accent6" hlink="hlink" folHlink="folHlink"/>
    </a:extraClrScheme>
    <a:extraClrScheme>
      <a:clrScheme name="5_AIG Template 2">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AF006E"/>
        </a:hlink>
        <a:folHlink>
          <a:srgbClr val="C41230"/>
        </a:folHlink>
      </a:clrScheme>
      <a:clrMap bg1="lt1" tx1="dk1" bg2="lt2" tx2="dk2" accent1="accent1" accent2="accent2" accent3="accent3" accent4="accent4" accent5="accent5" accent6="accent6" hlink="hlink" folHlink="folHlink"/>
    </a:extraClrScheme>
    <a:extraClrScheme>
      <a:clrScheme name="5_AIG Template 3">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4">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5F5F5F"/>
        </a:hlink>
        <a:folHlink>
          <a:srgbClr val="000000"/>
        </a:folHlink>
      </a:clrScheme>
      <a:clrMap bg1="lt1" tx1="dk1" bg2="lt2" tx2="dk2" accent1="accent1" accent2="accent2" accent3="accent3" accent4="accent4" accent5="accent5" accent6="accent6" hlink="hlink" folHlink="folHlink"/>
    </a:extraClrScheme>
    <a:extraClrScheme>
      <a:clrScheme name="5_AIG Template 5">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5_AIG Template 6">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7">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5_AIG Template 8">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5_AIG Template 9">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AIG_Presentation_Template_0513">
  <a:themeElements>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G Template 1">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AIG Template 2">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3">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AIG Template 4">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AIG Template 5">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1_AIG Template">
  <a:themeElements>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5_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IG Template 1">
        <a:dk1>
          <a:srgbClr val="FDB913"/>
        </a:dk1>
        <a:lt1>
          <a:srgbClr val="FFFFFF"/>
        </a:lt1>
        <a:dk2>
          <a:srgbClr val="00A4E4"/>
        </a:dk2>
        <a:lt2>
          <a:srgbClr val="5F5F5F"/>
        </a:lt2>
        <a:accent1>
          <a:srgbClr val="005984"/>
        </a:accent1>
        <a:accent2>
          <a:srgbClr val="E36F1E"/>
        </a:accent2>
        <a:accent3>
          <a:srgbClr val="AACFEF"/>
        </a:accent3>
        <a:accent4>
          <a:srgbClr val="DADADA"/>
        </a:accent4>
        <a:accent5>
          <a:srgbClr val="AAB5C2"/>
        </a:accent5>
        <a:accent6>
          <a:srgbClr val="CE641A"/>
        </a:accent6>
        <a:hlink>
          <a:srgbClr val="78A22F"/>
        </a:hlink>
        <a:folHlink>
          <a:srgbClr val="C41230"/>
        </a:folHlink>
      </a:clrScheme>
      <a:clrMap bg1="dk2" tx1="lt1" bg2="dk1" tx2="lt2" accent1="accent1" accent2="accent2" accent3="accent3" accent4="accent4" accent5="accent5" accent6="accent6" hlink="hlink" folHlink="folHlink"/>
    </a:extraClrScheme>
    <a:extraClrScheme>
      <a:clrScheme name="5_AIG Template 2">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AF006E"/>
        </a:hlink>
        <a:folHlink>
          <a:srgbClr val="C41230"/>
        </a:folHlink>
      </a:clrScheme>
      <a:clrMap bg1="lt1" tx1="dk1" bg2="lt2" tx2="dk2" accent1="accent1" accent2="accent2" accent3="accent3" accent4="accent4" accent5="accent5" accent6="accent6" hlink="hlink" folHlink="folHlink"/>
    </a:extraClrScheme>
    <a:extraClrScheme>
      <a:clrScheme name="5_AIG Template 3">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4">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5F5F5F"/>
        </a:hlink>
        <a:folHlink>
          <a:srgbClr val="000000"/>
        </a:folHlink>
      </a:clrScheme>
      <a:clrMap bg1="lt1" tx1="dk1" bg2="lt2" tx2="dk2" accent1="accent1" accent2="accent2" accent3="accent3" accent4="accent4" accent5="accent5" accent6="accent6" hlink="hlink" folHlink="folHlink"/>
    </a:extraClrScheme>
    <a:extraClrScheme>
      <a:clrScheme name="5_AIG Template 5">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5_AIG Template 6">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7">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5_AIG Template 8">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5_AIG Template 9">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3_AIG Template">
  <a:themeElements>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5_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IG Template 1">
        <a:dk1>
          <a:srgbClr val="FDB913"/>
        </a:dk1>
        <a:lt1>
          <a:srgbClr val="FFFFFF"/>
        </a:lt1>
        <a:dk2>
          <a:srgbClr val="00A4E4"/>
        </a:dk2>
        <a:lt2>
          <a:srgbClr val="5F5F5F"/>
        </a:lt2>
        <a:accent1>
          <a:srgbClr val="005984"/>
        </a:accent1>
        <a:accent2>
          <a:srgbClr val="E36F1E"/>
        </a:accent2>
        <a:accent3>
          <a:srgbClr val="AACFEF"/>
        </a:accent3>
        <a:accent4>
          <a:srgbClr val="DADADA"/>
        </a:accent4>
        <a:accent5>
          <a:srgbClr val="AAB5C2"/>
        </a:accent5>
        <a:accent6>
          <a:srgbClr val="CE641A"/>
        </a:accent6>
        <a:hlink>
          <a:srgbClr val="78A22F"/>
        </a:hlink>
        <a:folHlink>
          <a:srgbClr val="C41230"/>
        </a:folHlink>
      </a:clrScheme>
      <a:clrMap bg1="dk2" tx1="lt1" bg2="dk1" tx2="lt2" accent1="accent1" accent2="accent2" accent3="accent3" accent4="accent4" accent5="accent5" accent6="accent6" hlink="hlink" folHlink="folHlink"/>
    </a:extraClrScheme>
    <a:extraClrScheme>
      <a:clrScheme name="5_AIG Template 2">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AF006E"/>
        </a:hlink>
        <a:folHlink>
          <a:srgbClr val="C41230"/>
        </a:folHlink>
      </a:clrScheme>
      <a:clrMap bg1="lt1" tx1="dk1" bg2="lt2" tx2="dk2" accent1="accent1" accent2="accent2" accent3="accent3" accent4="accent4" accent5="accent5" accent6="accent6" hlink="hlink" folHlink="folHlink"/>
    </a:extraClrScheme>
    <a:extraClrScheme>
      <a:clrScheme name="5_AIG Template 3">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4">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5F5F5F"/>
        </a:hlink>
        <a:folHlink>
          <a:srgbClr val="000000"/>
        </a:folHlink>
      </a:clrScheme>
      <a:clrMap bg1="lt1" tx1="dk1" bg2="lt2" tx2="dk2" accent1="accent1" accent2="accent2" accent3="accent3" accent4="accent4" accent5="accent5" accent6="accent6" hlink="hlink" folHlink="folHlink"/>
    </a:extraClrScheme>
    <a:extraClrScheme>
      <a:clrScheme name="5_AIG Template 5">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5_AIG Template 6">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7">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5_AIG Template 8">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5_AIG Template 9">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1614</TotalTime>
  <Words>2242</Words>
  <Application>Microsoft Office PowerPoint</Application>
  <PresentationFormat>Custom</PresentationFormat>
  <Paragraphs>267</Paragraphs>
  <Slides>11</Slides>
  <Notes>11</Notes>
  <HiddenSlides>0</HiddenSlides>
  <MMClips>0</MMClips>
  <ScaleCrop>false</ScaleCrop>
  <HeadingPairs>
    <vt:vector size="4" baseType="variant">
      <vt:variant>
        <vt:lpstr>Theme</vt:lpstr>
      </vt:variant>
      <vt:variant>
        <vt:i4>8</vt:i4>
      </vt:variant>
      <vt:variant>
        <vt:lpstr>Slide Titles</vt:lpstr>
      </vt:variant>
      <vt:variant>
        <vt:i4>11</vt:i4>
      </vt:variant>
    </vt:vector>
  </HeadingPairs>
  <TitlesOfParts>
    <vt:vector size="19" baseType="lpstr">
      <vt:lpstr>AIG_Presentation_Template_0513</vt:lpstr>
      <vt:lpstr>3_AIG_Presentation_Template_0513</vt:lpstr>
      <vt:lpstr>2_AIG_Presentation_Template_0513</vt:lpstr>
      <vt:lpstr>10_AIG Template</vt:lpstr>
      <vt:lpstr>8_AIG Template</vt:lpstr>
      <vt:lpstr>1_AIG_Presentation_Template_0513</vt:lpstr>
      <vt:lpstr>11_AIG Template</vt:lpstr>
      <vt:lpstr>13_AIG Template</vt:lpstr>
      <vt:lpstr>Quality of Life…Insurance</vt:lpstr>
      <vt:lpstr>Value of Living Benefits</vt:lpstr>
      <vt:lpstr>Accelerated Benefit Rider Details</vt:lpstr>
      <vt:lpstr>Chronic Illness  An illness or physical condition that:</vt:lpstr>
      <vt:lpstr>Critical Illness An illness or physical condition that:</vt:lpstr>
      <vt:lpstr>Terminal Illness An illness or physical condition that:</vt:lpstr>
      <vt:lpstr>Accelerated Benefit Riders CA only</vt:lpstr>
      <vt:lpstr>Accelerated Benefit Riders CA only</vt:lpstr>
      <vt:lpstr>Disclosures Applicable to Critical Illness, Chronic Illness, and  Terminal Illness Accelerated Death Benefit Riders</vt:lpstr>
      <vt:lpstr>Important Information</vt:lpstr>
      <vt:lpstr>Thank YOU!</vt:lpstr>
    </vt:vector>
  </TitlesOfParts>
  <Company>AIG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of Life…Insurance SelectChoice II</dc:title>
  <dc:creator>American International Group</dc:creator>
  <cp:lastModifiedBy>Cathy Martin</cp:lastModifiedBy>
  <cp:revision>134</cp:revision>
  <dcterms:created xsi:type="dcterms:W3CDTF">2016-03-10T15:03:02Z</dcterms:created>
  <dcterms:modified xsi:type="dcterms:W3CDTF">2019-01-23T00:30:00Z</dcterms:modified>
</cp:coreProperties>
</file>